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98" r:id="rId4"/>
    <p:sldId id="258" r:id="rId5"/>
    <p:sldId id="293" r:id="rId6"/>
    <p:sldId id="262" r:id="rId7"/>
    <p:sldId id="263" r:id="rId8"/>
    <p:sldId id="745" r:id="rId9"/>
    <p:sldId id="301" r:id="rId10"/>
    <p:sldId id="264" r:id="rId11"/>
    <p:sldId id="283" r:id="rId12"/>
    <p:sldId id="284" r:id="rId13"/>
    <p:sldId id="259" r:id="rId14"/>
    <p:sldId id="260" r:id="rId15"/>
    <p:sldId id="292" r:id="rId16"/>
    <p:sldId id="286" r:id="rId17"/>
    <p:sldId id="287" r:id="rId18"/>
    <p:sldId id="288" r:id="rId19"/>
    <p:sldId id="294" r:id="rId20"/>
    <p:sldId id="295" r:id="rId21"/>
    <p:sldId id="296" r:id="rId22"/>
    <p:sldId id="299" r:id="rId23"/>
    <p:sldId id="290" r:id="rId24"/>
    <p:sldId id="297" r:id="rId25"/>
    <p:sldId id="282" r:id="rId26"/>
  </p:sldIdLst>
  <p:sldSz cx="12192000" cy="6858000"/>
  <p:notesSz cx="6858000" cy="9144000"/>
  <p:embeddedFontLst>
    <p:embeddedFont>
      <p:font typeface="Fira Sans Extra Condensed" panose="020B0503050000020004" pitchFamily="34" charset="0"/>
      <p:regular r:id="rId28"/>
      <p:bold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4" roundtripDataSignature="AMtx7mjm5QthIox1PtqpPCUOE5ugP037l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F32EEF0-9140-4556-A3E7-4CF8092851F5}">
  <a:tblStyle styleId="{8F32EEF0-9140-4556-A3E7-4CF8092851F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87" autoAdjust="0"/>
  </p:normalViewPr>
  <p:slideViewPr>
    <p:cSldViewPr snapToGrid="0">
      <p:cViewPr varScale="1">
        <p:scale>
          <a:sx n="74" d="100"/>
          <a:sy n="74" d="100"/>
        </p:scale>
        <p:origin x="936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4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17B742E0-A97C-E852-A088-D618B63E0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0131D920-C7CC-5E54-D28A-54DB968E001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9499E939-2F02-1898-6AEE-6B941FB46E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472055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8CDF40F7-408B-A87F-BF42-E434D73B5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1F122167-70C0-2D5C-07CF-162E95F47A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09B35DC2-7380-B47C-F8EE-C2DFF9A571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216328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D05A0EAA-8C6F-5539-6516-0CE320920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F043EEDF-63C4-0EAE-CA46-FA6ADB69CA5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FFFF8B90-9400-7C39-3DA3-A081EAF5FCB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774785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597ACA6F-783B-934B-879E-AFA2FAF782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2D037FE0-95FE-DC02-6B9B-D03E3F7749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F7F9DB13-AF68-8B56-9438-A29A14DB22D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078339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7647C8CD-458B-5434-2C19-8FF06BB69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7DFD3D45-6C42-6120-0AA6-F59EBBA246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727D93F3-B21C-18D5-4736-8D52351681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30277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FAC6F487-EEF3-D1A0-7BFB-EA21EAF8E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A5F7B1E6-DC94-C7C4-AED5-3F97F41611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54D5603F-331D-B520-8B56-F088175DB3F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066135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4CF8F663-B4D8-16F7-8A15-1D93A0DDD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FCC1E8F3-6AA8-AA7C-5DC8-68151C5331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D03A4B30-2AFF-F091-C436-7EFE95359D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60617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89E6D337-297E-3312-9314-EFA11D0A67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E5AB30CB-981E-B0A1-BAA0-5F41CCFD574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CB6E18B1-3F04-4941-817C-4300CC25D12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366937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1383730A-0924-62B7-B967-56C8E433F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3994C89D-235B-94B6-96C5-C6EEFAAEF5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7E2266B3-33F3-2FD2-C3A4-5B9FFC63A6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124504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4252810E-BC3A-5AB4-9D04-3E570F4C3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3D75A52B-FCCB-478E-EBBE-02C624CD7A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CD22A80E-CFBC-E5AA-09BA-4D12E2A4856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594021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5B39667E-F711-72E2-5228-08BD46833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DE7DA91D-EB2E-278E-2A1A-3061C832A3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9C1B2D13-E71C-38A4-399D-BEE89072B0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35799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B15ECA2E-4591-D782-3734-BD8F64880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D164FE52-59C5-430F-E136-E1BEB1298CA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1A3277C6-81D3-93F7-AA15-D650820793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807245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0" name="Google Shape;620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>
          <a:extLst>
            <a:ext uri="{FF2B5EF4-FFF2-40B4-BE49-F238E27FC236}">
              <a16:creationId xmlns:a16="http://schemas.microsoft.com/office/drawing/2014/main" id="{440FE3AF-0332-8645-0095-0CFA6E96A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:notes">
            <a:extLst>
              <a:ext uri="{FF2B5EF4-FFF2-40B4-BE49-F238E27FC236}">
                <a16:creationId xmlns:a16="http://schemas.microsoft.com/office/drawing/2014/main" id="{64C30654-D380-781B-C8DF-9793271E5A1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2:notes">
            <a:extLst>
              <a:ext uri="{FF2B5EF4-FFF2-40B4-BE49-F238E27FC236}">
                <a16:creationId xmlns:a16="http://schemas.microsoft.com/office/drawing/2014/main" id="{88DC1B9C-9F3A-8A29-0780-99F2B00D55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37313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FBAF5423-604C-3C82-7E31-0734F69DE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684D0E93-5EDD-638B-5691-8CCEF8AC1D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900896D2-5F38-6B81-05C1-A66939008C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7004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3001E1-F93A-0EDF-B33A-E2F7C22D8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D8C935-569D-97FD-9575-E7E33D5A9F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A14DA4-CAE8-5471-9CDC-B5789F9B9F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436CE1-5BDF-FD97-D0AB-24C893204A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3763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>
          <a:extLst>
            <a:ext uri="{FF2B5EF4-FFF2-40B4-BE49-F238E27FC236}">
              <a16:creationId xmlns:a16="http://schemas.microsoft.com/office/drawing/2014/main" id="{2590C953-4A65-D1BE-43E2-6465A4153E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8:notes">
            <a:extLst>
              <a:ext uri="{FF2B5EF4-FFF2-40B4-BE49-F238E27FC236}">
                <a16:creationId xmlns:a16="http://schemas.microsoft.com/office/drawing/2014/main" id="{99A5DE92-354E-8D5F-DE18-F44EEBDAC1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8:notes">
            <a:extLst>
              <a:ext uri="{FF2B5EF4-FFF2-40B4-BE49-F238E27FC236}">
                <a16:creationId xmlns:a16="http://schemas.microsoft.com/office/drawing/2014/main" id="{AC71749E-EBF5-2287-8A41-64011E0D17A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61907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userDrawn="1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userDrawn="1">
  <p:cSld name="PICTURE_WITH_CAPTIO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8">
            <a:extLst>
              <a:ext uri="{FF2B5EF4-FFF2-40B4-BE49-F238E27FC236}">
                <a16:creationId xmlns:a16="http://schemas.microsoft.com/office/drawing/2014/main" id="{A32901AD-D9BC-24CF-CF92-E0F9CACC4B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479334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4597061B-A542-A262-570B-04F1C84EB361}"/>
              </a:ext>
            </a:extLst>
          </p:cNvPr>
          <p:cNvSpPr/>
          <p:nvPr userDrawn="1"/>
        </p:nvSpPr>
        <p:spPr>
          <a:xfrm>
            <a:off x="0" y="140677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A blue and green logo&#10;&#10;Description automatically generated">
            <a:extLst>
              <a:ext uri="{FF2B5EF4-FFF2-40B4-BE49-F238E27FC236}">
                <a16:creationId xmlns:a16="http://schemas.microsoft.com/office/drawing/2014/main" id="{A723D1B8-4CF3-66D4-C8EF-C928E8809B8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23" y="109720"/>
            <a:ext cx="1260953" cy="831363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C968274-9420-4D29-5A37-AF216E1D9C4D}"/>
              </a:ext>
            </a:extLst>
          </p:cNvPr>
          <p:cNvCxnSpPr/>
          <p:nvPr userDrawn="1"/>
        </p:nvCxnSpPr>
        <p:spPr>
          <a:xfrm>
            <a:off x="671146" y="931500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0F73D41-9D67-FB56-FDE2-B2FBDC2E6FBB}"/>
              </a:ext>
            </a:extLst>
          </p:cNvPr>
          <p:cNvSpPr txBox="1"/>
          <p:nvPr userDrawn="1"/>
        </p:nvSpPr>
        <p:spPr>
          <a:xfrm>
            <a:off x="1489626" y="366922"/>
            <a:ext cx="8685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i="1" dirty="0" err="1">
                <a:solidFill>
                  <a:srgbClr val="466DB0"/>
                </a:solidFill>
              </a:rPr>
              <a:t>Dự</a:t>
            </a:r>
            <a:r>
              <a:rPr lang="en-US" sz="1800" b="1" i="1" baseline="0" dirty="0">
                <a:solidFill>
                  <a:srgbClr val="466DB0"/>
                </a:solidFill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</a:rPr>
              <a:t>án</a:t>
            </a:r>
            <a:r>
              <a:rPr lang="en-US" sz="1800" b="1" i="1" baseline="0" dirty="0">
                <a:solidFill>
                  <a:srgbClr val="466DB0"/>
                </a:solidFill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</a:rPr>
              <a:t>Thúc</a:t>
            </a:r>
            <a:r>
              <a:rPr lang="en-US" sz="1800" b="1" i="1" baseline="0" dirty="0">
                <a:solidFill>
                  <a:srgbClr val="466DB0"/>
                </a:solidFill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</a:rPr>
              <a:t>đẩy</a:t>
            </a:r>
            <a:r>
              <a:rPr lang="en-US" sz="1800" b="1" i="1" baseline="0" dirty="0">
                <a:solidFill>
                  <a:srgbClr val="466DB0"/>
                </a:solidFill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</a:rPr>
              <a:t>Tiết</a:t>
            </a:r>
            <a:r>
              <a:rPr lang="en-US" sz="1800" b="1" i="1" baseline="0" dirty="0">
                <a:solidFill>
                  <a:srgbClr val="466DB0"/>
                </a:solidFill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</a:rPr>
              <a:t>kiệm</a:t>
            </a:r>
            <a:r>
              <a:rPr lang="en-US" sz="1800" b="1" i="1" baseline="0" dirty="0">
                <a:solidFill>
                  <a:srgbClr val="466DB0"/>
                </a:solidFill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</a:rPr>
              <a:t>năng</a:t>
            </a:r>
            <a:r>
              <a:rPr lang="en-US" sz="1800" b="1" i="1" baseline="0" dirty="0">
                <a:solidFill>
                  <a:srgbClr val="466DB0"/>
                </a:solidFill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</a:rPr>
              <a:t>lượng</a:t>
            </a:r>
            <a:r>
              <a:rPr lang="en-US" sz="1800" b="1" i="1" baseline="0" dirty="0">
                <a:solidFill>
                  <a:srgbClr val="466DB0"/>
                </a:solidFill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</a:rPr>
              <a:t>trong</a:t>
            </a:r>
            <a:r>
              <a:rPr lang="en-US" sz="1800" b="1" i="1" baseline="0" dirty="0">
                <a:solidFill>
                  <a:srgbClr val="466DB0"/>
                </a:solidFill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</a:rPr>
              <a:t>các</a:t>
            </a:r>
            <a:r>
              <a:rPr lang="en-US" sz="1800" b="1" i="1" baseline="0" dirty="0">
                <a:solidFill>
                  <a:srgbClr val="466DB0"/>
                </a:solidFill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</a:rPr>
              <a:t>ngành</a:t>
            </a:r>
            <a:r>
              <a:rPr lang="en-US" sz="1800" b="1" i="1" baseline="0" dirty="0">
                <a:solidFill>
                  <a:srgbClr val="466DB0"/>
                </a:solidFill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</a:rPr>
              <a:t>công</a:t>
            </a:r>
            <a:r>
              <a:rPr lang="en-US" sz="1800" b="1" i="1" baseline="0" dirty="0">
                <a:solidFill>
                  <a:srgbClr val="466DB0"/>
                </a:solidFill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</a:rPr>
              <a:t>nghiệp</a:t>
            </a:r>
            <a:r>
              <a:rPr lang="en-US" sz="1800" b="1" i="1" baseline="0" dirty="0">
                <a:solidFill>
                  <a:srgbClr val="466DB0"/>
                </a:solidFill>
              </a:rPr>
              <a:t> </a:t>
            </a:r>
            <a:r>
              <a:rPr lang="en-US" sz="1800" b="1" i="1" baseline="0" dirty="0" err="1">
                <a:solidFill>
                  <a:srgbClr val="466DB0"/>
                </a:solidFill>
              </a:rPr>
              <a:t>Việt</a:t>
            </a:r>
            <a:r>
              <a:rPr lang="en-US" sz="1800" b="1" i="1" baseline="0" dirty="0">
                <a:solidFill>
                  <a:srgbClr val="466DB0"/>
                </a:solidFill>
              </a:rPr>
              <a:t> Nam</a:t>
            </a:r>
            <a:endParaRPr lang="en-US" sz="1800" b="1" i="1" dirty="0">
              <a:solidFill>
                <a:srgbClr val="466DB0"/>
              </a:solidFill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E8999E4-E4ED-B049-9761-66B145F3EB7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466" y="168998"/>
            <a:ext cx="1903411" cy="791366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8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1"/>
          <p:cNvSpPr/>
          <p:nvPr/>
        </p:nvSpPr>
        <p:spPr>
          <a:xfrm>
            <a:off x="966447" y="4777066"/>
            <a:ext cx="10542062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337177"/>
                </a:solidFill>
                <a:latin typeface="+mn-lt"/>
                <a:ea typeface="Calibri"/>
                <a:cs typeface="Calibri"/>
                <a:sym typeface="Calibri"/>
              </a:rPr>
              <a:t>HỢP PHẦN 8.3: CÁC CƠ HỘI TIẾT KIỆM NĂNG LƯỢNG ĐIỂN HÌNH TRONG NGÀNH SẢN XUẤT ĐỒ UỐNG</a:t>
            </a:r>
            <a:endParaRPr sz="1800" b="1" dirty="0">
              <a:solidFill>
                <a:srgbClr val="337177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4" name="Google Shape;414;p1"/>
          <p:cNvSpPr txBox="1"/>
          <p:nvPr/>
        </p:nvSpPr>
        <p:spPr>
          <a:xfrm>
            <a:off x="1182416" y="1611745"/>
            <a:ext cx="10043137" cy="4027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6275" tIns="146275" rIns="146275" bIns="146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</a:pPr>
            <a:r>
              <a:rPr lang="en-US" sz="2800" b="1" dirty="0">
                <a:solidFill>
                  <a:srgbClr val="327176"/>
                </a:solidFill>
              </a:rPr>
              <a:t>         KHÓA TẬP HUẤN TIẾT KIỆM NĂNG LƯỢNG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</a:pPr>
            <a:r>
              <a:rPr lang="en-US" sz="2800" b="1" dirty="0">
                <a:solidFill>
                  <a:srgbClr val="327176"/>
                </a:solidFill>
              </a:rPr>
              <a:t>                  DÀNH CHO CÁN BỘ KỸ THUẬT</a:t>
            </a:r>
            <a:endParaRPr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0DA9EA-2EE1-0683-42FF-9BA7715AEAB3}"/>
              </a:ext>
            </a:extLst>
          </p:cNvPr>
          <p:cNvSpPr txBox="1"/>
          <p:nvPr/>
        </p:nvSpPr>
        <p:spPr>
          <a:xfrm>
            <a:off x="2422859" y="1822352"/>
            <a:ext cx="76292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   DỰ ÁN THÚC ĐẨY TIẾT KIỆM NĂNG LƯỢNG </a:t>
            </a:r>
          </a:p>
          <a:p>
            <a:r>
              <a:rPr lang="en-US" sz="2400" b="1" dirty="0"/>
              <a:t>TRONG CÁC NGÀNH CÔNG NGHIỆP VIỆT NAM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9"/>
          <p:cNvSpPr txBox="1">
            <a:spLocks noGrp="1"/>
          </p:cNvSpPr>
          <p:nvPr>
            <p:ph type="ctrTitle" idx="4294967295"/>
          </p:nvPr>
        </p:nvSpPr>
        <p:spPr>
          <a:xfrm>
            <a:off x="664779" y="3107484"/>
            <a:ext cx="10287000" cy="3124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342900" lvl="0" indent="-342900" algn="l">
              <a:lnSpc>
                <a:spcPct val="150000"/>
              </a:lnSpc>
              <a:buSzPct val="100000"/>
            </a:pPr>
            <a:r>
              <a:rPr lang="en-US" sz="2400" b="1">
                <a:solidFill>
                  <a:srgbClr val="0248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loại năng lượng được sử dụng trong dây chuyền</a:t>
            </a:r>
            <a:b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Điện năng được sử dụng hầu hết tất cả các thiết bị trong dây chuyền sản xuất và các </a:t>
            </a:r>
            <a:r>
              <a:rPr lang="en-US" sz="2400">
                <a:solidFill>
                  <a:srgbClr val="02489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 bị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hệ thống phụ trợ khác như: hệ thống chiếu sáng, hệ thống lạnh và điều hòa không khí, máy nén khí,…</a:t>
            </a:r>
            <a:b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Hơi được dùng để gia nhiệt cho sản xuất.</a:t>
            </a:r>
            <a:b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Dầu DO được dùng để chạy máy phát điện dự phòng, xe nâng, bơm cứu hỏa, xe nội bộ.</a:t>
            </a:r>
            <a:b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400">
              <a:solidFill>
                <a:schemeClr val="dk1"/>
              </a:solidFill>
            </a:endParaRPr>
          </a:p>
        </p:txBody>
      </p:sp>
      <p:sp>
        <p:nvSpPr>
          <p:cNvPr id="2" name="Google Shape;425;p3">
            <a:extLst>
              <a:ext uri="{FF2B5EF4-FFF2-40B4-BE49-F238E27FC236}">
                <a16:creationId xmlns:a16="http://schemas.microsoft.com/office/drawing/2014/main" id="{B84EC154-891B-39E5-1EFA-EF1924D542B1}"/>
              </a:ext>
            </a:extLst>
          </p:cNvPr>
          <p:cNvSpPr txBox="1">
            <a:spLocks/>
          </p:cNvSpPr>
          <p:nvPr/>
        </p:nvSpPr>
        <p:spPr>
          <a:xfrm>
            <a:off x="550479" y="874356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</a:pPr>
            <a:r>
              <a:rPr lang="en-US" sz="2600" b="1">
                <a:solidFill>
                  <a:srgbClr val="337177"/>
                </a:solidFill>
              </a:rPr>
              <a:t>2.  Tiêu thụ năng lượng trong ngành đồ uống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067003E7-2689-2438-9E81-230294389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">
            <a:extLst>
              <a:ext uri="{FF2B5EF4-FFF2-40B4-BE49-F238E27FC236}">
                <a16:creationId xmlns:a16="http://schemas.microsoft.com/office/drawing/2014/main" id="{336DA898-F866-AD82-9154-75A4E2F9CB8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651641" y="865530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400"/>
              <a:buNone/>
            </a:pPr>
            <a:r>
              <a:rPr lang="en-US" sz="2600" b="1">
                <a:solidFill>
                  <a:srgbClr val="337177"/>
                </a:solidFill>
              </a:rPr>
              <a:t>2. Tiêu thụ năng lượng trong ngành đồ uống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77EE0B-F88B-9E0F-E82D-EEC261DEC9B1}"/>
              </a:ext>
            </a:extLst>
          </p:cNvPr>
          <p:cNvSpPr txBox="1"/>
          <p:nvPr/>
        </p:nvSpPr>
        <p:spPr>
          <a:xfrm>
            <a:off x="570186" y="1414674"/>
            <a:ext cx="11361683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/>
              <a:t>Tổng quan về tiêu thụ năng lượng trong ngành sản xuất đồ uống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531670-6D65-5F73-FEF3-D34D0848B60F}"/>
              </a:ext>
            </a:extLst>
          </p:cNvPr>
          <p:cNvSpPr txBox="1"/>
          <p:nvPr/>
        </p:nvSpPr>
        <p:spPr>
          <a:xfrm>
            <a:off x="651641" y="2139070"/>
            <a:ext cx="61380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	</a:t>
            </a:r>
          </a:p>
          <a:p>
            <a:r>
              <a:rPr lang="en-US"/>
              <a:t>	</a:t>
            </a:r>
          </a:p>
          <a:p>
            <a:r>
              <a:rPr lang="en-US"/>
              <a:t>	</a:t>
            </a:r>
          </a:p>
          <a:p>
            <a:r>
              <a:rPr lang="en-US"/>
              <a:t>		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EF824B-D3E0-9796-1B42-A13BE2203C6C}"/>
              </a:ext>
            </a:extLst>
          </p:cNvPr>
          <p:cNvSpPr txBox="1"/>
          <p:nvPr/>
        </p:nvSpPr>
        <p:spPr>
          <a:xfrm>
            <a:off x="879763" y="6123108"/>
            <a:ext cx="61380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600"/>
              <a:t>Những giá trị này thay đổi tùy theo loại đồ uống (bia, nước ngọt, nước trái cây, nước đóng chai..) và quy mô sản xuất.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8430FC4-C5C2-8742-72F9-BCBBE9134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323018"/>
              </p:ext>
            </p:extLst>
          </p:nvPr>
        </p:nvGraphicFramePr>
        <p:xfrm>
          <a:off x="1271752" y="2600735"/>
          <a:ext cx="10515600" cy="298704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3970504132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30975963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Khu vực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Tỉ lệ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882141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Hơi nước / Nhiệt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30% - 50%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445926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Làm lạnh / Làm mát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20% - 35%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70464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Hệ thống khí nén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10% - 15%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1477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Thiết bị đóng gói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5% - 10%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2234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Bơm và động cơ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5% - 10%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148544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Chiếu sáng &amp; HVAC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3% - 7%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45573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5B8FECB-28C7-23F6-78E8-6EB50DB02918}"/>
              </a:ext>
            </a:extLst>
          </p:cNvPr>
          <p:cNvSpPr txBox="1"/>
          <p:nvPr/>
        </p:nvSpPr>
        <p:spPr>
          <a:xfrm>
            <a:off x="1271752" y="2013226"/>
            <a:ext cx="96484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Phân tích tiêu thụ năng lượng điển hình trong sản xuất đồ uống</a:t>
            </a:r>
          </a:p>
        </p:txBody>
      </p:sp>
    </p:spTree>
    <p:extLst>
      <p:ext uri="{BB962C8B-B14F-4D97-AF65-F5344CB8AC3E}">
        <p14:creationId xmlns:p14="http://schemas.microsoft.com/office/powerpoint/2010/main" val="1560053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94D50EB6-5825-2D43-32CC-3DF105D80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">
            <a:extLst>
              <a:ext uri="{FF2B5EF4-FFF2-40B4-BE49-F238E27FC236}">
                <a16:creationId xmlns:a16="http://schemas.microsoft.com/office/drawing/2014/main" id="{AE04DEC7-DA6A-2EB9-CBB7-B17B62DA935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14131" y="894540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400"/>
              <a:buNone/>
            </a:pPr>
            <a:r>
              <a:rPr lang="en-US" sz="2600" b="1">
                <a:solidFill>
                  <a:srgbClr val="337177"/>
                </a:solidFill>
              </a:rPr>
              <a:t>2. Tiêu thụ năng lượng trong ngành đồ uống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9C1ACB-0C5A-51BA-B28E-40840B848F13}"/>
              </a:ext>
            </a:extLst>
          </p:cNvPr>
          <p:cNvSpPr txBox="1"/>
          <p:nvPr/>
        </p:nvSpPr>
        <p:spPr>
          <a:xfrm>
            <a:off x="651641" y="1633956"/>
            <a:ext cx="11361683" cy="5373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200"/>
              <a:t>Bảng ví dụ về mức sử dụng năng lượng theo loại đồ uống (từ báo cáo của ngành)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9D0F3D-4E4D-43FB-AE76-B07328BFC280}"/>
              </a:ext>
            </a:extLst>
          </p:cNvPr>
          <p:cNvSpPr txBox="1"/>
          <p:nvPr/>
        </p:nvSpPr>
        <p:spPr>
          <a:xfrm>
            <a:off x="651641" y="2211806"/>
            <a:ext cx="61380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	</a:t>
            </a:r>
          </a:p>
          <a:p>
            <a:r>
              <a:rPr lang="en-US"/>
              <a:t>	</a:t>
            </a:r>
          </a:p>
          <a:p>
            <a:r>
              <a:rPr lang="en-US"/>
              <a:t>	</a:t>
            </a:r>
          </a:p>
          <a:p>
            <a:r>
              <a:rPr lang="en-US"/>
              <a:t>		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1BBB6F-09FE-5547-9F4D-0995DCA54078}"/>
              </a:ext>
            </a:extLst>
          </p:cNvPr>
          <p:cNvSpPr txBox="1"/>
          <p:nvPr/>
        </p:nvSpPr>
        <p:spPr>
          <a:xfrm>
            <a:off x="1200055" y="5565738"/>
            <a:ext cx="61380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600"/>
              <a:t>hl* = hectoliter (100 liters)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32C6D78-9216-0112-6715-00F52BB975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928273"/>
              </p:ext>
            </p:extLst>
          </p:nvPr>
        </p:nvGraphicFramePr>
        <p:xfrm>
          <a:off x="1306286" y="2398058"/>
          <a:ext cx="10202541" cy="3505200"/>
        </p:xfrm>
        <a:graphic>
          <a:graphicData uri="http://schemas.openxmlformats.org/drawingml/2006/table">
            <a:tbl>
              <a:tblPr/>
              <a:tblGrid>
                <a:gridCol w="2315841">
                  <a:extLst>
                    <a:ext uri="{9D8B030D-6E8A-4147-A177-3AD203B41FA5}">
                      <a16:colId xmlns:a16="http://schemas.microsoft.com/office/drawing/2014/main" val="2714256783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67759818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96136605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678106309"/>
                    </a:ext>
                  </a:extLst>
                </a:gridCol>
              </a:tblGrid>
              <a:tr h="586793">
                <a:tc>
                  <a:txBody>
                    <a:bodyPr/>
                    <a:lstStyle/>
                    <a:p>
                      <a:r>
                        <a:rPr lang="en-US" sz="2000"/>
                        <a:t>Loại đồ uống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Năng lượng sử dụng (kWh/hl*)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Hơi (%)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Điện (%)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2688612"/>
                  </a:ext>
                </a:extLst>
              </a:tr>
              <a:tr h="331666">
                <a:tc>
                  <a:txBody>
                    <a:bodyPr/>
                    <a:lstStyle/>
                    <a:p>
                      <a:r>
                        <a:rPr lang="en-US" sz="2000"/>
                        <a:t>Nước uống có ga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15 - 20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40 - 50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50 - 60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4346061"/>
                  </a:ext>
                </a:extLst>
              </a:tr>
              <a:tr h="331666">
                <a:tc>
                  <a:txBody>
                    <a:bodyPr/>
                    <a:lstStyle/>
                    <a:p>
                      <a:r>
                        <a:rPr lang="en-US" sz="2000"/>
                        <a:t>Bia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20 - 30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45 - 55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45 - 55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5217041"/>
                  </a:ext>
                </a:extLst>
              </a:tr>
              <a:tr h="331666">
                <a:tc>
                  <a:txBody>
                    <a:bodyPr/>
                    <a:lstStyle/>
                    <a:p>
                      <a:r>
                        <a:rPr lang="en-US" sz="2000"/>
                        <a:t>Nước đóng chai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10 – 15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25 - 35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65 - 75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9387797"/>
                  </a:ext>
                </a:extLst>
              </a:tr>
              <a:tr h="1352176">
                <a:tc>
                  <a:txBody>
                    <a:bodyPr/>
                    <a:lstStyle/>
                    <a:p>
                      <a:r>
                        <a:rPr lang="en-US" sz="2000"/>
                        <a:t>Nước ép trái cây</a:t>
                      </a:r>
                    </a:p>
                    <a:p>
                      <a:r>
                        <a:rPr lang="en-US" sz="2000"/>
                        <a:t>Sữa đặc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/>
                        <a:t>18 – 25</a:t>
                      </a:r>
                    </a:p>
                    <a:p>
                      <a:endParaRPr lang="en-US" sz="20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  <a:p>
                      <a:r>
                        <a:rPr lang="en-US" sz="2000"/>
                        <a:t>40 – 50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00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/>
                        <a:t>0.3-0.5 GJ/tấn</a:t>
                      </a:r>
                    </a:p>
                    <a:p>
                      <a:endParaRPr lang="en-US" sz="20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50 – 60</a:t>
                      </a:r>
                    </a:p>
                    <a:p>
                      <a:endParaRPr lang="en-US" sz="20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88258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0881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4"/>
          <p:cNvSpPr txBox="1">
            <a:spLocks noGrp="1"/>
          </p:cNvSpPr>
          <p:nvPr>
            <p:ph type="ctrTitle" idx="4294967295"/>
          </p:nvPr>
        </p:nvSpPr>
        <p:spPr>
          <a:xfrm>
            <a:off x="386080" y="928487"/>
            <a:ext cx="10353040" cy="690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</a:rPr>
              <a:t>3. Phương pháp xác định tiềm năng tiết kiệm năng lượng</a:t>
            </a:r>
            <a:endParaRPr/>
          </a:p>
        </p:txBody>
      </p:sp>
      <p:sp>
        <p:nvSpPr>
          <p:cNvPr id="431" name="Google Shape;431;p4"/>
          <p:cNvSpPr txBox="1">
            <a:spLocks noGrp="1"/>
          </p:cNvSpPr>
          <p:nvPr>
            <p:ph type="subTitle" idx="4294967295"/>
          </p:nvPr>
        </p:nvSpPr>
        <p:spPr>
          <a:xfrm>
            <a:off x="919480" y="1619367"/>
            <a:ext cx="10353040" cy="4548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 sz="2200"/>
              <a:t>Sử dụng báo cáo kiểm toán năng lượng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 sz="2200"/>
              <a:t>Các chỉ số đánh giá: SEC (kWh/lit sản phẩm), định mức tiêu hao năng lượng của ngành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 sz="2200"/>
              <a:t>Thu thập dữ liệu tiêu thụ năng lượng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 sz="2200"/>
              <a:t>Phân tích và đánh giá mức tiêu thụ năng lượng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 sz="2200"/>
              <a:t>Xác định các hộ tiêu thụ năng lượng chính và nguyên nhân gây lãng phí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 sz="2200"/>
              <a:t>Đánh giá và lựa chọn các giải pháp tiết kiệm năng lượng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 sz="2200"/>
              <a:t>Ưu tiên các giải pháp dựa trên tính khả thi và hiệu quả kinh tế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 sz="2200"/>
              <a:t>Triển khai, giám sát và tối ưu hóa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 sz="2200"/>
              <a:t>Đào tạo nâng cao nhận thức về sử dụng năng lượng tiết kiệm và hiệu quả</a:t>
            </a:r>
            <a:endParaRPr sz="22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/>
          <p:cNvSpPr txBox="1">
            <a:spLocks noGrp="1"/>
          </p:cNvSpPr>
          <p:nvPr>
            <p:ph type="subTitle" idx="4294967295"/>
          </p:nvPr>
        </p:nvSpPr>
        <p:spPr>
          <a:xfrm>
            <a:off x="788277" y="2272609"/>
            <a:ext cx="11077902" cy="3931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 err="1"/>
              <a:t>Tối</a:t>
            </a:r>
            <a:r>
              <a:rPr lang="en-US" sz="2000" dirty="0"/>
              <a:t> </a:t>
            </a:r>
            <a:r>
              <a:rPr lang="en-US" sz="2000" dirty="0" err="1"/>
              <a:t>ưu</a:t>
            </a:r>
            <a:r>
              <a:rPr lang="en-US" sz="2000" dirty="0"/>
              <a:t> </a:t>
            </a:r>
            <a:r>
              <a:rPr lang="en-US" sz="2000" dirty="0" err="1"/>
              <a:t>hóa</a:t>
            </a:r>
            <a:r>
              <a:rPr lang="en-US" sz="2000" dirty="0"/>
              <a:t> </a:t>
            </a:r>
            <a:r>
              <a:rPr lang="en-US" sz="2000" dirty="0" err="1"/>
              <a:t>lò</a:t>
            </a:r>
            <a:r>
              <a:rPr lang="en-US" sz="2000" dirty="0"/>
              <a:t> </a:t>
            </a:r>
            <a:r>
              <a:rPr lang="en-US" sz="2000" dirty="0" err="1"/>
              <a:t>hơi</a:t>
            </a:r>
            <a:r>
              <a:rPr lang="en-US" sz="2000" dirty="0"/>
              <a:t>: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</a:t>
            </a:r>
            <a:r>
              <a:rPr lang="en-US" sz="2000" dirty="0" err="1"/>
              <a:t>Tối</a:t>
            </a:r>
            <a:r>
              <a:rPr lang="en-US" sz="2000" dirty="0"/>
              <a:t> </a:t>
            </a:r>
            <a:r>
              <a:rPr lang="en-US" sz="2000" dirty="0" err="1"/>
              <a:t>ưu</a:t>
            </a:r>
            <a:r>
              <a:rPr lang="en-US" sz="2000" dirty="0"/>
              <a:t> </a:t>
            </a:r>
            <a:r>
              <a:rPr lang="en-US" sz="2000" dirty="0" err="1"/>
              <a:t>hóa</a:t>
            </a:r>
            <a:r>
              <a:rPr lang="en-US" sz="2000" dirty="0"/>
              <a:t> </a:t>
            </a:r>
            <a:r>
              <a:rPr lang="en-US" sz="2000" dirty="0" err="1"/>
              <a:t>quá</a:t>
            </a:r>
            <a:r>
              <a:rPr lang="en-US" sz="2000" dirty="0"/>
              <a:t> </a:t>
            </a:r>
            <a:r>
              <a:rPr lang="en-US" sz="2000" dirty="0" err="1"/>
              <a:t>trình</a:t>
            </a:r>
            <a:r>
              <a:rPr lang="en-US" sz="2000" dirty="0"/>
              <a:t> </a:t>
            </a:r>
            <a:r>
              <a:rPr lang="en-US" sz="2000" dirty="0" err="1"/>
              <a:t>cháy</a:t>
            </a:r>
            <a:r>
              <a:rPr lang="en-US" sz="2000" dirty="0"/>
              <a:t>;  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</a:t>
            </a:r>
            <a:r>
              <a:rPr lang="en-US" sz="2000" dirty="0" err="1"/>
              <a:t>Giảm</a:t>
            </a:r>
            <a:r>
              <a:rPr lang="en-US" sz="2000" dirty="0"/>
              <a:t> </a:t>
            </a:r>
            <a:r>
              <a:rPr lang="en-US" sz="2000" dirty="0" err="1"/>
              <a:t>thất</a:t>
            </a:r>
            <a:r>
              <a:rPr lang="en-US" sz="2000" dirty="0"/>
              <a:t> </a:t>
            </a:r>
            <a:r>
              <a:rPr lang="en-US" sz="2000" dirty="0" err="1"/>
              <a:t>thoát</a:t>
            </a:r>
            <a:r>
              <a:rPr lang="en-US" sz="2000" dirty="0"/>
              <a:t> </a:t>
            </a:r>
            <a:r>
              <a:rPr lang="en-US" sz="2000" dirty="0" err="1"/>
              <a:t>nhiệt</a:t>
            </a:r>
            <a:r>
              <a:rPr lang="en-US" sz="2000" dirty="0"/>
              <a:t>; 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Thu </a:t>
            </a:r>
            <a:r>
              <a:rPr lang="en-US" sz="2000" dirty="0" err="1"/>
              <a:t>hồi</a:t>
            </a:r>
            <a:r>
              <a:rPr lang="en-US" sz="2000" dirty="0"/>
              <a:t> </a:t>
            </a:r>
            <a:r>
              <a:rPr lang="en-US" sz="2000" dirty="0" err="1"/>
              <a:t>nhiệt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khí</a:t>
            </a:r>
            <a:r>
              <a:rPr lang="en-US" sz="2000" dirty="0"/>
              <a:t> </a:t>
            </a:r>
            <a:r>
              <a:rPr lang="en-US" sz="2000" dirty="0" err="1"/>
              <a:t>thải</a:t>
            </a:r>
            <a:endParaRPr lang="en-US" sz="2000" dirty="0"/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 sz="2000" dirty="0"/>
              <a:t>+ </a:t>
            </a:r>
            <a:r>
              <a:rPr lang="en-US" sz="2000" dirty="0" err="1"/>
              <a:t>Nâng</a:t>
            </a:r>
            <a:r>
              <a:rPr lang="en-US" sz="2000" dirty="0"/>
              <a:t> </a:t>
            </a:r>
            <a:r>
              <a:rPr lang="en-US" sz="2000" dirty="0" err="1"/>
              <a:t>cấp</a:t>
            </a:r>
            <a:r>
              <a:rPr lang="en-US" sz="2000" dirty="0"/>
              <a:t> </a:t>
            </a:r>
            <a:r>
              <a:rPr lang="en-US" sz="2000" dirty="0" err="1"/>
              <a:t>trang</a:t>
            </a:r>
            <a:r>
              <a:rPr lang="en-US" sz="2000" dirty="0"/>
              <a:t> </a:t>
            </a:r>
            <a:r>
              <a:rPr lang="en-US" sz="2000" dirty="0" err="1"/>
              <a:t>thiết</a:t>
            </a:r>
            <a:r>
              <a:rPr lang="en-US" sz="2000" dirty="0"/>
              <a:t> </a:t>
            </a:r>
            <a:r>
              <a:rPr lang="en-US" sz="2000" dirty="0" err="1"/>
              <a:t>bị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nghệ</a:t>
            </a:r>
            <a:r>
              <a:rPr lang="en-US" sz="2000" dirty="0"/>
              <a:t> </a:t>
            </a:r>
            <a:r>
              <a:rPr lang="en-US" sz="2000" dirty="0" err="1"/>
              <a:t>tiên</a:t>
            </a:r>
            <a:r>
              <a:rPr lang="en-US" sz="2000" dirty="0"/>
              <a:t> </a:t>
            </a:r>
            <a:r>
              <a:rPr lang="en-US" sz="2000" dirty="0" err="1"/>
              <a:t>tiến</a:t>
            </a:r>
            <a:endParaRPr lang="en-US" sz="2000" dirty="0"/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 sz="2000" dirty="0"/>
              <a:t>+ Bảo </a:t>
            </a:r>
            <a:r>
              <a:rPr lang="en-US" sz="2000" dirty="0" err="1"/>
              <a:t>trì</a:t>
            </a:r>
            <a:r>
              <a:rPr lang="en-US" sz="2000" dirty="0"/>
              <a:t> </a:t>
            </a:r>
            <a:r>
              <a:rPr lang="en-US" sz="2000" dirty="0" err="1"/>
              <a:t>thường</a:t>
            </a:r>
            <a:r>
              <a:rPr lang="en-US" sz="2000" dirty="0"/>
              <a:t> </a:t>
            </a:r>
            <a:r>
              <a:rPr lang="en-US" sz="2000" dirty="0" err="1"/>
              <a:t>xuyên</a:t>
            </a:r>
            <a:r>
              <a:rPr lang="en-US" sz="2000" dirty="0"/>
              <a:t> và </a:t>
            </a:r>
            <a:r>
              <a:rPr lang="en-US" sz="2000" dirty="0" err="1"/>
              <a:t>vận</a:t>
            </a:r>
            <a:r>
              <a:rPr lang="en-US" sz="2000" dirty="0"/>
              <a:t> </a:t>
            </a:r>
            <a:r>
              <a:rPr lang="en-US" sz="2000" dirty="0" err="1"/>
              <a:t>hành</a:t>
            </a:r>
            <a:r>
              <a:rPr lang="en-US" sz="2000" dirty="0"/>
              <a:t> </a:t>
            </a:r>
            <a:r>
              <a:rPr lang="en-US" sz="2000" dirty="0" err="1"/>
              <a:t>đúng</a:t>
            </a:r>
            <a:r>
              <a:rPr lang="en-US" sz="2000" dirty="0"/>
              <a:t>                    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ảnh</a:t>
            </a:r>
            <a:r>
              <a:rPr lang="en-US" dirty="0"/>
              <a:t> </a:t>
            </a:r>
            <a:r>
              <a:rPr lang="en-US" dirty="0" err="1"/>
              <a:t>lò</a:t>
            </a:r>
            <a:r>
              <a:rPr lang="en-US" dirty="0"/>
              <a:t> </a:t>
            </a:r>
            <a:r>
              <a:rPr lang="en-US" dirty="0" err="1"/>
              <a:t>hơi</a:t>
            </a:r>
            <a:endParaRPr lang="en-US" dirty="0"/>
          </a:p>
        </p:txBody>
      </p:sp>
      <p:sp>
        <p:nvSpPr>
          <p:cNvPr id="437" name="Google Shape;437;p5"/>
          <p:cNvSpPr txBox="1">
            <a:spLocks noGrp="1"/>
          </p:cNvSpPr>
          <p:nvPr>
            <p:ph type="ctrTitle" idx="4294967295"/>
          </p:nvPr>
        </p:nvSpPr>
        <p:spPr>
          <a:xfrm>
            <a:off x="361950" y="988870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</a:rPr>
              <a:t>4. Cơ hội tiết kiệm năng lượng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9E6FF88E-AC9B-0CCD-CEDD-69D4E8378776}"/>
              </a:ext>
            </a:extLst>
          </p:cNvPr>
          <p:cNvSpPr txBox="1">
            <a:spLocks/>
          </p:cNvSpPr>
          <p:nvPr/>
        </p:nvSpPr>
        <p:spPr>
          <a:xfrm>
            <a:off x="676274" y="1784207"/>
            <a:ext cx="2409825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Hơi</a:t>
            </a:r>
            <a:endParaRPr lang="en-US" sz="26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984923-76BA-6B20-F024-D28DCF63E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3698" y="2065194"/>
            <a:ext cx="4170025" cy="312751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408C1CB1-BFE0-4F2B-C798-C97C1FA45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66379731-59DC-4EF5-262F-6A5B6C76F08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98788" y="2398971"/>
            <a:ext cx="11077902" cy="384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+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Sử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dụng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máy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nén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biến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tần</a:t>
            </a:r>
            <a:endParaRPr lang="en-US" sz="2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+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Lựa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chọn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công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nghệ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làm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lạnh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hiệu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suất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cao</a:t>
            </a:r>
            <a:endParaRPr lang="en-US" sz="2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+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Sử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dụng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hệ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thống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thu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hồi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nhiệt</a:t>
            </a:r>
            <a:endParaRPr lang="en-US" sz="2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+ Bảo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trì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vệ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sinh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thường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xuyên</a:t>
            </a:r>
            <a:endParaRPr lang="en-US" sz="2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+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Triển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khai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hệ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thống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điều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khiển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thông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minh</a:t>
            </a:r>
            <a:endParaRPr lang="en-US" sz="2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+ Thay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máy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nén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lạc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hậu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bằng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máy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nén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hiệu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suất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cao</a:t>
            </a:r>
            <a:endParaRPr lang="en-US" sz="2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+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Tối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ưu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hóa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nhiệt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độ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bay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hơi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ngưng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tụ</a:t>
            </a:r>
            <a:endParaRPr lang="en-US" sz="2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+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Sử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dụng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biến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tần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máy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bơm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quạt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ngưng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tụ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…</a:t>
            </a: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+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Tăng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cường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cách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nhiệt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cho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kho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lạnh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và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đường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ống</a:t>
            </a:r>
            <a:r>
              <a:rPr lang="en-US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endParaRPr lang="en-US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6B4AD863-11B5-6F6D-9DA5-F331F29F6CCB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361950" y="968087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l">
              <a:buClr>
                <a:srgbClr val="337177"/>
              </a:buClr>
              <a:buSzPts val="2800"/>
            </a:pPr>
            <a:r>
              <a:rPr lang="en-US" sz="2800" b="1">
                <a:solidFill>
                  <a:srgbClr val="337177"/>
                </a:solidFill>
              </a:rPr>
              <a:t>4. Cơ hội tiết kiệm năng lượng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A0D3A8D0-CAD2-8DE5-9621-9D8763478E7B}"/>
              </a:ext>
            </a:extLst>
          </p:cNvPr>
          <p:cNvSpPr txBox="1">
            <a:spLocks/>
          </p:cNvSpPr>
          <p:nvPr/>
        </p:nvSpPr>
        <p:spPr>
          <a:xfrm>
            <a:off x="676274" y="1763424"/>
            <a:ext cx="10475202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Hệ thống lạnh và điều hòa không khí</a:t>
            </a:r>
            <a:endParaRPr lang="en-US" sz="2600"/>
          </a:p>
        </p:txBody>
      </p:sp>
      <p:pic>
        <p:nvPicPr>
          <p:cNvPr id="3" name="Picture 2" descr="Diagram of a heat exchanger&#10;&#10;AI-generated content may be incorrect.">
            <a:extLst>
              <a:ext uri="{FF2B5EF4-FFF2-40B4-BE49-F238E27FC236}">
                <a16:creationId xmlns:a16="http://schemas.microsoft.com/office/drawing/2014/main" id="{C772DC06-2930-C1E7-6548-4AA8A65054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282" y="2727538"/>
            <a:ext cx="4274473" cy="284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977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06DACCC5-168C-1D49-FA91-B8D15E052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498F6F5C-FE87-B38A-020F-23F5693AB7E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86469" y="2331137"/>
            <a:ext cx="10795931" cy="4010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</a:t>
            </a:r>
            <a:r>
              <a:rPr lang="en-US" sz="2000" dirty="0" err="1"/>
              <a:t>Giảm</a:t>
            </a:r>
            <a:r>
              <a:rPr lang="en-US" sz="2000" dirty="0"/>
              <a:t> </a:t>
            </a:r>
            <a:r>
              <a:rPr lang="en-US" sz="2000" dirty="0" err="1"/>
              <a:t>rò</a:t>
            </a:r>
            <a:r>
              <a:rPr lang="en-US" sz="2000" dirty="0"/>
              <a:t> </a:t>
            </a:r>
            <a:r>
              <a:rPr lang="en-US" sz="2000" dirty="0" err="1"/>
              <a:t>rỉ</a:t>
            </a:r>
            <a:r>
              <a:rPr lang="en-US" sz="2000" dirty="0"/>
              <a:t> </a:t>
            </a:r>
            <a:r>
              <a:rPr lang="en-US" sz="2000" dirty="0" err="1"/>
              <a:t>khí</a:t>
            </a:r>
            <a:r>
              <a:rPr lang="en-US" sz="2000" dirty="0"/>
              <a:t> </a:t>
            </a:r>
            <a:r>
              <a:rPr lang="en-US" sz="2000" dirty="0" err="1"/>
              <a:t>nén</a:t>
            </a:r>
            <a:endParaRPr lang="en-US" sz="2000" dirty="0"/>
          </a:p>
          <a:p>
            <a:pPr marL="18034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</a:t>
            </a:r>
            <a:r>
              <a:rPr lang="en-US" sz="2000" dirty="0" err="1"/>
              <a:t>Sử</a:t>
            </a:r>
            <a:r>
              <a:rPr lang="en-US" sz="2000" dirty="0"/>
              <a:t> </a:t>
            </a:r>
            <a:r>
              <a:rPr lang="en-US" sz="2000" dirty="0" err="1"/>
              <a:t>dụng</a:t>
            </a:r>
            <a:r>
              <a:rPr lang="en-US" sz="2000" dirty="0"/>
              <a:t> </a:t>
            </a:r>
            <a:r>
              <a:rPr lang="en-US" sz="2000" dirty="0" err="1"/>
              <a:t>máy</a:t>
            </a:r>
            <a:r>
              <a:rPr lang="en-US" sz="2000" dirty="0"/>
              <a:t> </a:t>
            </a:r>
            <a:r>
              <a:rPr lang="en-US" sz="2000" dirty="0" err="1"/>
              <a:t>nén</a:t>
            </a:r>
            <a:r>
              <a:rPr lang="en-US" sz="2000" dirty="0"/>
              <a:t> </a:t>
            </a:r>
            <a:r>
              <a:rPr lang="en-US" sz="2000" dirty="0" err="1"/>
              <a:t>khí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tần</a:t>
            </a:r>
            <a:endParaRPr lang="en-US" sz="2000" dirty="0"/>
          </a:p>
          <a:p>
            <a:pPr marL="18034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</a:t>
            </a:r>
            <a:r>
              <a:rPr lang="en-US" sz="2000" dirty="0" err="1"/>
              <a:t>Tối</a:t>
            </a:r>
            <a:r>
              <a:rPr lang="en-US" sz="2000" dirty="0"/>
              <a:t> </a:t>
            </a:r>
            <a:r>
              <a:rPr lang="en-US" sz="2000" dirty="0" err="1"/>
              <a:t>ưu</a:t>
            </a:r>
            <a:r>
              <a:rPr lang="en-US" sz="2000" dirty="0"/>
              <a:t> </a:t>
            </a:r>
            <a:r>
              <a:rPr lang="en-US" sz="2000" dirty="0" err="1"/>
              <a:t>áp</a:t>
            </a:r>
            <a:r>
              <a:rPr lang="en-US" sz="2000" dirty="0"/>
              <a:t> </a:t>
            </a:r>
            <a:r>
              <a:rPr lang="en-US" sz="2000" dirty="0" err="1"/>
              <a:t>suất</a:t>
            </a:r>
            <a:r>
              <a:rPr lang="en-US" sz="2000" dirty="0"/>
              <a:t> </a:t>
            </a:r>
            <a:r>
              <a:rPr lang="en-US" sz="2000" dirty="0" err="1"/>
              <a:t>vận</a:t>
            </a:r>
            <a:r>
              <a:rPr lang="en-US" sz="2000" dirty="0"/>
              <a:t> </a:t>
            </a:r>
            <a:r>
              <a:rPr lang="en-US" sz="2000" dirty="0" err="1"/>
              <a:t>hành</a:t>
            </a:r>
            <a:r>
              <a:rPr lang="en-US" sz="2000" dirty="0"/>
              <a:t> </a:t>
            </a:r>
            <a:r>
              <a:rPr lang="en-US" sz="2000" dirty="0" err="1"/>
              <a:t>hệ</a:t>
            </a:r>
            <a:r>
              <a:rPr lang="en-US" sz="2000" dirty="0"/>
              <a:t> </a:t>
            </a:r>
            <a:r>
              <a:rPr lang="en-US" sz="2000" dirty="0" err="1"/>
              <a:t>thống</a:t>
            </a:r>
            <a:endParaRPr lang="en-US" sz="2000" dirty="0"/>
          </a:p>
          <a:p>
            <a:pPr marL="18034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>
                <a:sym typeface="Times New Roman"/>
              </a:rPr>
              <a:t>+ Bảo </a:t>
            </a:r>
            <a:r>
              <a:rPr lang="en-US" sz="2000" dirty="0" err="1">
                <a:sym typeface="Times New Roman"/>
              </a:rPr>
              <a:t>trì</a:t>
            </a:r>
            <a:r>
              <a:rPr lang="en-US" sz="2000" dirty="0">
                <a:sym typeface="Times New Roman"/>
              </a:rPr>
              <a:t>, </a:t>
            </a:r>
            <a:r>
              <a:rPr lang="en-US" sz="2000" dirty="0" err="1">
                <a:sym typeface="Times New Roman"/>
              </a:rPr>
              <a:t>bảo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dưỡng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định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kỳ</a:t>
            </a:r>
            <a:r>
              <a:rPr lang="en-US" sz="2000" dirty="0">
                <a:sym typeface="Times New Roman"/>
              </a:rPr>
              <a:t>:</a:t>
            </a:r>
          </a:p>
          <a:p>
            <a:pPr marL="18034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>
                <a:sym typeface="Times New Roman"/>
              </a:rPr>
              <a:t>+ Thu </a:t>
            </a:r>
            <a:r>
              <a:rPr lang="en-US" sz="2000" dirty="0" err="1">
                <a:sym typeface="Times New Roman"/>
              </a:rPr>
              <a:t>hồi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nhiệt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thải</a:t>
            </a:r>
            <a:endParaRPr lang="en-US" sz="2000" dirty="0">
              <a:sym typeface="Times New Roman"/>
            </a:endParaRPr>
          </a:p>
          <a:p>
            <a:pPr marL="180340" lvl="0" algn="just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 sz="2000" dirty="0">
                <a:sym typeface="Times New Roman"/>
              </a:rPr>
              <a:t>+ </a:t>
            </a:r>
            <a:r>
              <a:rPr lang="en-US" sz="2000" dirty="0" err="1">
                <a:sym typeface="Times New Roman"/>
              </a:rPr>
              <a:t>Triển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khai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hệ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thống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quản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lý</a:t>
            </a:r>
            <a:r>
              <a:rPr lang="en-US" sz="2000" dirty="0">
                <a:sym typeface="Times New Roman"/>
              </a:rPr>
              <a:t> và </a:t>
            </a:r>
            <a:r>
              <a:rPr lang="en-US" sz="2000" dirty="0" err="1">
                <a:sym typeface="Times New Roman"/>
              </a:rPr>
              <a:t>giám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sát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năng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lượng</a:t>
            </a:r>
            <a:endParaRPr lang="en-US" sz="2000" dirty="0"/>
          </a:p>
          <a:p>
            <a:pPr marL="180340" lvl="0" algn="just">
              <a:lnSpc>
                <a:spcPct val="150000"/>
              </a:lnSpc>
              <a:spcBef>
                <a:spcPts val="0"/>
              </a:spcBef>
              <a:buSzPts val="2000"/>
            </a:pPr>
            <a:endParaRPr dirty="0"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FF365020-1431-E596-3E33-7CB87B58CD27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361950" y="926525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l">
              <a:buClr>
                <a:srgbClr val="337177"/>
              </a:buClr>
              <a:buSzPts val="2800"/>
            </a:pPr>
            <a:r>
              <a:rPr lang="en-US" sz="2800" b="1">
                <a:solidFill>
                  <a:srgbClr val="337177"/>
                </a:solidFill>
              </a:rPr>
              <a:t>4. Cơ hội tiết kiệm năng lượng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990935CF-CC78-8A2A-F7F1-D3A653616FF6}"/>
              </a:ext>
            </a:extLst>
          </p:cNvPr>
          <p:cNvSpPr txBox="1">
            <a:spLocks/>
          </p:cNvSpPr>
          <p:nvPr/>
        </p:nvSpPr>
        <p:spPr>
          <a:xfrm>
            <a:off x="676274" y="1721863"/>
            <a:ext cx="5419726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Hệ thống máy nén khí</a:t>
            </a:r>
            <a:endParaRPr lang="en-US" sz="2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3D7277-EF06-FEF5-DE5E-72B6D06B56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28"/>
          <a:stretch>
            <a:fillRect/>
          </a:stretch>
        </p:blipFill>
        <p:spPr bwMode="auto">
          <a:xfrm>
            <a:off x="6184434" y="2202877"/>
            <a:ext cx="5419726" cy="30162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92303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4693398C-279E-1D80-3E32-7E4B2587B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1556CEFE-F734-D4E9-DD99-62A00A1D1DF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61950" y="2270171"/>
            <a:ext cx="11578955" cy="3548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Thu </a:t>
            </a:r>
            <a:r>
              <a:rPr lang="en-US" sz="2000" dirty="0" err="1"/>
              <a:t>hồi</a:t>
            </a:r>
            <a:r>
              <a:rPr lang="en-US" sz="2000" dirty="0"/>
              <a:t> </a:t>
            </a:r>
            <a:r>
              <a:rPr lang="en-US" sz="2000" dirty="0" err="1"/>
              <a:t>nhiệt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nước</a:t>
            </a:r>
            <a:r>
              <a:rPr lang="en-US" sz="2000" dirty="0"/>
              <a:t> </a:t>
            </a:r>
            <a:r>
              <a:rPr lang="en-US" sz="2000" dirty="0" err="1"/>
              <a:t>thải</a:t>
            </a:r>
            <a:endParaRPr lang="en-US" sz="2000" dirty="0"/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</a:t>
            </a:r>
            <a:r>
              <a:rPr lang="en-US" sz="2000" dirty="0" err="1"/>
              <a:t>Tối</a:t>
            </a:r>
            <a:r>
              <a:rPr lang="en-US" sz="2000" dirty="0"/>
              <a:t> </a:t>
            </a:r>
            <a:r>
              <a:rPr lang="en-US" sz="2000" dirty="0" err="1"/>
              <a:t>ưu</a:t>
            </a:r>
            <a:r>
              <a:rPr lang="en-US" sz="2000" dirty="0"/>
              <a:t> </a:t>
            </a:r>
            <a:r>
              <a:rPr lang="en-US" sz="2000" dirty="0" err="1"/>
              <a:t>hóa</a:t>
            </a:r>
            <a:r>
              <a:rPr lang="en-US" sz="2000" dirty="0"/>
              <a:t> </a:t>
            </a:r>
            <a:r>
              <a:rPr lang="en-US" sz="2000" dirty="0" err="1"/>
              <a:t>việc</a:t>
            </a:r>
            <a:r>
              <a:rPr lang="en-US" sz="2000" dirty="0"/>
              <a:t> </a:t>
            </a:r>
            <a:r>
              <a:rPr lang="en-US" sz="2000" dirty="0" err="1"/>
              <a:t>sử</a:t>
            </a:r>
            <a:r>
              <a:rPr lang="en-US" sz="2000" dirty="0"/>
              <a:t> </a:t>
            </a:r>
            <a:r>
              <a:rPr lang="en-US" sz="2000" dirty="0" err="1"/>
              <a:t>dụng</a:t>
            </a:r>
            <a:r>
              <a:rPr lang="en-US" sz="2000" dirty="0"/>
              <a:t> </a:t>
            </a:r>
            <a:r>
              <a:rPr lang="en-US" sz="2000" dirty="0" err="1"/>
              <a:t>nước</a:t>
            </a:r>
            <a:r>
              <a:rPr lang="en-US" sz="2000" dirty="0"/>
              <a:t> và </a:t>
            </a:r>
            <a:r>
              <a:rPr lang="en-US" sz="2000" dirty="0" err="1"/>
              <a:t>hóa</a:t>
            </a:r>
            <a:r>
              <a:rPr lang="en-US" sz="2000" dirty="0"/>
              <a:t> </a:t>
            </a:r>
            <a:r>
              <a:rPr lang="en-US" sz="2000" dirty="0" err="1"/>
              <a:t>chất</a:t>
            </a:r>
            <a:endParaRPr lang="en-US" sz="2000" dirty="0"/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</a:t>
            </a:r>
            <a:r>
              <a:rPr lang="en-US" sz="2000" dirty="0" err="1"/>
              <a:t>Sử</a:t>
            </a:r>
            <a:r>
              <a:rPr lang="en-US" sz="2000" dirty="0"/>
              <a:t> </a:t>
            </a:r>
            <a:r>
              <a:rPr lang="en-US" sz="2000" dirty="0" err="1"/>
              <a:t>dụng</a:t>
            </a:r>
            <a:r>
              <a:rPr lang="en-US" sz="2000" dirty="0"/>
              <a:t> </a:t>
            </a:r>
            <a:r>
              <a:rPr lang="en-US" sz="2000" dirty="0" err="1"/>
              <a:t>hiệu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hệ</a:t>
            </a:r>
            <a:r>
              <a:rPr lang="en-US" sz="2000" dirty="0"/>
              <a:t> </a:t>
            </a:r>
            <a:r>
              <a:rPr lang="en-US" sz="2000" dirty="0" err="1"/>
              <a:t>thống</a:t>
            </a:r>
            <a:r>
              <a:rPr lang="en-US" sz="2000" dirty="0"/>
              <a:t> </a:t>
            </a:r>
            <a:r>
              <a:rPr lang="en-US" sz="2000" dirty="0" err="1"/>
              <a:t>gia</a:t>
            </a:r>
            <a:r>
              <a:rPr lang="en-US" sz="2000" dirty="0"/>
              <a:t> </a:t>
            </a:r>
            <a:r>
              <a:rPr lang="en-US" sz="2000" dirty="0" err="1"/>
              <a:t>nhiệt</a:t>
            </a:r>
            <a:r>
              <a:rPr lang="en-US" sz="2000" dirty="0"/>
              <a:t> </a:t>
            </a:r>
            <a:r>
              <a:rPr lang="en-US" sz="2000" dirty="0" err="1"/>
              <a:t>nước</a:t>
            </a:r>
            <a:endParaRPr lang="en-US" sz="2000" dirty="0"/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>
                <a:sym typeface="Times New Roman"/>
              </a:rPr>
              <a:t>+ </a:t>
            </a:r>
            <a:r>
              <a:rPr lang="en-US" sz="2000" dirty="0" err="1">
                <a:sym typeface="Times New Roman"/>
              </a:rPr>
              <a:t>Tự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động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hóa</a:t>
            </a:r>
            <a:r>
              <a:rPr lang="en-US" sz="2000" dirty="0">
                <a:sym typeface="Times New Roman"/>
              </a:rPr>
              <a:t> chu </a:t>
            </a:r>
            <a:r>
              <a:rPr lang="en-US" sz="2000" dirty="0" err="1">
                <a:sym typeface="Times New Roman"/>
              </a:rPr>
              <a:t>trình</a:t>
            </a:r>
            <a:r>
              <a:rPr lang="en-US" sz="2000" dirty="0">
                <a:sym typeface="Times New Roman"/>
              </a:rPr>
              <a:t> CIP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>
                <a:sym typeface="Times New Roman"/>
              </a:rPr>
              <a:t>+ </a:t>
            </a:r>
            <a:r>
              <a:rPr lang="en-US" sz="2000" dirty="0" err="1">
                <a:sym typeface="Times New Roman"/>
              </a:rPr>
              <a:t>Kiểm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soát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nhiệt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độ</a:t>
            </a:r>
            <a:endParaRPr lang="en-US" sz="2000" dirty="0">
              <a:sym typeface="Times New Roman"/>
            </a:endParaRP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>
                <a:sym typeface="Times New Roman"/>
              </a:rPr>
              <a:t>+ Bảo </a:t>
            </a:r>
            <a:r>
              <a:rPr lang="en-US" sz="2000" dirty="0" err="1">
                <a:sym typeface="Times New Roman"/>
              </a:rPr>
              <a:t>trì</a:t>
            </a:r>
            <a:r>
              <a:rPr lang="en-US" sz="2000" dirty="0">
                <a:sym typeface="Times New Roman"/>
              </a:rPr>
              <a:t> và </a:t>
            </a:r>
            <a:r>
              <a:rPr lang="en-US" sz="2000" dirty="0" err="1">
                <a:sym typeface="Times New Roman"/>
              </a:rPr>
              <a:t>giám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sát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hệ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thống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thường</a:t>
            </a:r>
            <a:r>
              <a:rPr lang="en-US" sz="2000" dirty="0">
                <a:sym typeface="Times New Roman"/>
              </a:rPr>
              <a:t> </a:t>
            </a:r>
            <a:r>
              <a:rPr lang="en-US" sz="2000" dirty="0" err="1">
                <a:sym typeface="Times New Roman"/>
              </a:rPr>
              <a:t>xuyên</a:t>
            </a:r>
            <a:endParaRPr sz="2000" dirty="0"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1CB976FE-9078-AF6E-712D-886E22465FF5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361950" y="884962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l">
              <a:buClr>
                <a:srgbClr val="337177"/>
              </a:buClr>
              <a:buSzPts val="2800"/>
            </a:pPr>
            <a:r>
              <a:rPr lang="en-US" sz="2800" b="1">
                <a:solidFill>
                  <a:srgbClr val="337177"/>
                </a:solidFill>
              </a:rPr>
              <a:t>4. Cơ hội tiết kiệm năng lượng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DD2D13C3-EA86-3FBA-EFA6-9822B9FD15BD}"/>
              </a:ext>
            </a:extLst>
          </p:cNvPr>
          <p:cNvSpPr txBox="1">
            <a:spLocks/>
          </p:cNvSpPr>
          <p:nvPr/>
        </p:nvSpPr>
        <p:spPr>
          <a:xfrm>
            <a:off x="676274" y="1680300"/>
            <a:ext cx="5419726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Hệ thống CIP và nước nóng</a:t>
            </a:r>
            <a:endParaRPr lang="en-US" sz="2600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8441C55-D8F6-B670-F3DA-6619CE9A26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7" b="16081"/>
          <a:stretch>
            <a:fillRect/>
          </a:stretch>
        </p:blipFill>
        <p:spPr bwMode="auto">
          <a:xfrm>
            <a:off x="6772273" y="2381973"/>
            <a:ext cx="5057777" cy="30014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682475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4D40DE97-7645-7EB5-8AA8-E0FED66EC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B4AEA907-0F4E-00D3-5B02-B3D303085CA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025187" y="788548"/>
            <a:ext cx="5502727" cy="677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l">
              <a:buClr>
                <a:srgbClr val="337177"/>
              </a:buClr>
              <a:buSzPts val="2800"/>
            </a:pPr>
            <a:r>
              <a:rPr lang="en-US" sz="2800" b="1">
                <a:solidFill>
                  <a:srgbClr val="337177"/>
                </a:solidFill>
              </a:rPr>
              <a:t>4. Cơ hội tiết kiệm năng lượng</a:t>
            </a:r>
            <a:endParaRPr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8C46285-8292-D6E9-176B-8A9A31CB46B7}"/>
              </a:ext>
            </a:extLst>
          </p:cNvPr>
          <p:cNvSpPr>
            <a:spLocks noGrp="1"/>
          </p:cNvSpPr>
          <p:nvPr>
            <p:ph type="pic" idx="4294967295"/>
          </p:nvPr>
        </p:nvSpPr>
        <p:spPr>
          <a:xfrm>
            <a:off x="5183188" y="1652446"/>
            <a:ext cx="6172200" cy="4873625"/>
          </a:xfrm>
          <a:prstGeom prst="rect">
            <a:avLst/>
          </a:prstGeom>
        </p:spPr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pPr algn="ctr"/>
            <a:r>
              <a:rPr lang="en-US"/>
              <a:t>                       Hình ảnh hệ thống chiếu sáng trong sản xuất đồ uống</a:t>
            </a:r>
          </a:p>
        </p:txBody>
      </p:sp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59DBF110-1E78-4FB2-74EB-C4B562AA12F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839788" y="2722421"/>
            <a:ext cx="5688126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400" dirty="0"/>
              <a:t>+ Thay </a:t>
            </a:r>
            <a:r>
              <a:rPr lang="en-US" sz="2400" dirty="0" err="1"/>
              <a:t>thế</a:t>
            </a:r>
            <a:r>
              <a:rPr lang="en-US" sz="2400" dirty="0"/>
              <a:t> </a:t>
            </a:r>
            <a:r>
              <a:rPr lang="en-US" sz="2400" dirty="0" err="1"/>
              <a:t>bóng</a:t>
            </a:r>
            <a:r>
              <a:rPr lang="en-US" sz="2400" dirty="0"/>
              <a:t> </a:t>
            </a:r>
            <a:r>
              <a:rPr lang="en-US" sz="2400" dirty="0" err="1"/>
              <a:t>đèn</a:t>
            </a:r>
            <a:r>
              <a:rPr lang="en-US" sz="2400" dirty="0"/>
              <a:t> LED, </a:t>
            </a:r>
            <a:r>
              <a:rPr lang="en-US" sz="2400" dirty="0" err="1"/>
              <a:t>lắp</a:t>
            </a:r>
            <a:r>
              <a:rPr lang="en-US" sz="2400" dirty="0"/>
              <a:t> </a:t>
            </a:r>
            <a:r>
              <a:rPr lang="en-US" sz="2400" dirty="0" err="1"/>
              <a:t>cảm</a:t>
            </a:r>
            <a:r>
              <a:rPr lang="en-US" sz="2400" dirty="0"/>
              <a:t> </a:t>
            </a:r>
          </a:p>
          <a:p>
            <a:pPr marL="18034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400" dirty="0" err="1"/>
              <a:t>biến</a:t>
            </a:r>
            <a:r>
              <a:rPr lang="en-US" sz="2400" dirty="0"/>
              <a:t> </a:t>
            </a:r>
            <a:r>
              <a:rPr lang="en-US" sz="2400" dirty="0" err="1"/>
              <a:t>ánh</a:t>
            </a:r>
            <a:r>
              <a:rPr lang="en-US" sz="2400" dirty="0"/>
              <a:t> </a:t>
            </a:r>
            <a:r>
              <a:rPr lang="en-US" sz="2400" dirty="0" err="1"/>
              <a:t>sáng</a:t>
            </a:r>
            <a:endParaRPr lang="en-US" sz="2400" dirty="0"/>
          </a:p>
          <a:p>
            <a:pPr marL="18034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400" dirty="0"/>
              <a:t>+ </a:t>
            </a:r>
            <a:r>
              <a:rPr lang="en-US" sz="2400" dirty="0" err="1"/>
              <a:t>Sử</a:t>
            </a:r>
            <a:r>
              <a:rPr lang="en-US" sz="2400" dirty="0"/>
              <a:t> </a:t>
            </a:r>
            <a:r>
              <a:rPr lang="en-US" sz="2400" dirty="0" err="1"/>
              <a:t>dụng</a:t>
            </a:r>
            <a:r>
              <a:rPr lang="en-US" sz="2400" dirty="0"/>
              <a:t> </a:t>
            </a:r>
            <a:r>
              <a:rPr lang="en-US" sz="2400" dirty="0" err="1"/>
              <a:t>thiết</a:t>
            </a:r>
            <a:r>
              <a:rPr lang="en-US" sz="2400" dirty="0"/>
              <a:t> </a:t>
            </a:r>
            <a:r>
              <a:rPr lang="en-US" sz="2400" dirty="0" err="1"/>
              <a:t>bị</a:t>
            </a:r>
            <a:r>
              <a:rPr lang="en-US" sz="2400" dirty="0"/>
              <a:t> </a:t>
            </a:r>
            <a:r>
              <a:rPr lang="en-US" sz="2400" dirty="0" err="1"/>
              <a:t>điều</a:t>
            </a:r>
            <a:r>
              <a:rPr lang="en-US" sz="2400" dirty="0"/>
              <a:t> </a:t>
            </a:r>
            <a:r>
              <a:rPr lang="en-US" sz="2400" dirty="0" err="1"/>
              <a:t>khiển</a:t>
            </a:r>
            <a:endParaRPr lang="en-US" sz="2400" dirty="0"/>
          </a:p>
          <a:p>
            <a:pPr marL="18034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400" dirty="0"/>
              <a:t>+ </a:t>
            </a:r>
            <a:r>
              <a:rPr lang="en-US" sz="2400" dirty="0" err="1"/>
              <a:t>Tối</a:t>
            </a:r>
            <a:r>
              <a:rPr lang="en-US" sz="2400" dirty="0"/>
              <a:t> </a:t>
            </a:r>
            <a:r>
              <a:rPr lang="en-US" sz="2400" dirty="0" err="1"/>
              <a:t>ưu</a:t>
            </a:r>
            <a:r>
              <a:rPr lang="en-US" sz="2400" dirty="0"/>
              <a:t> </a:t>
            </a:r>
            <a:r>
              <a:rPr lang="en-US" sz="2400" dirty="0" err="1"/>
              <a:t>hóa</a:t>
            </a:r>
            <a:r>
              <a:rPr lang="en-US" sz="2400" dirty="0"/>
              <a:t> </a:t>
            </a:r>
            <a:r>
              <a:rPr lang="en-US" sz="2400" dirty="0" err="1"/>
              <a:t>thiết</a:t>
            </a:r>
            <a:r>
              <a:rPr lang="en-US" sz="2400" dirty="0"/>
              <a:t> </a:t>
            </a:r>
            <a:r>
              <a:rPr lang="en-US" sz="2400" dirty="0" err="1"/>
              <a:t>kế</a:t>
            </a:r>
            <a:r>
              <a:rPr lang="en-US" sz="2400" dirty="0"/>
              <a:t> </a:t>
            </a:r>
            <a:r>
              <a:rPr lang="en-US" sz="2400" dirty="0" err="1"/>
              <a:t>chiếu</a:t>
            </a:r>
            <a:r>
              <a:rPr lang="en-US" sz="2400" dirty="0"/>
              <a:t> </a:t>
            </a:r>
            <a:r>
              <a:rPr lang="en-US" sz="2400" dirty="0" err="1"/>
              <a:t>sáng</a:t>
            </a:r>
            <a:endParaRPr lang="en-US" sz="2400" dirty="0"/>
          </a:p>
          <a:p>
            <a:pPr marL="18034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400" dirty="0"/>
              <a:t>+ </a:t>
            </a:r>
            <a:r>
              <a:rPr lang="en-US" sz="2400" dirty="0" err="1"/>
              <a:t>Sử</a:t>
            </a:r>
            <a:r>
              <a:rPr lang="en-US" sz="2400" dirty="0"/>
              <a:t> </a:t>
            </a:r>
            <a:r>
              <a:rPr lang="en-US" sz="2400" dirty="0" err="1"/>
              <a:t>dụng</a:t>
            </a:r>
            <a:r>
              <a:rPr lang="en-US" sz="2400" dirty="0"/>
              <a:t> </a:t>
            </a:r>
            <a:r>
              <a:rPr lang="en-US" sz="2400" dirty="0" err="1"/>
              <a:t>thiết</a:t>
            </a:r>
            <a:r>
              <a:rPr lang="en-US" sz="2400" dirty="0"/>
              <a:t> </a:t>
            </a:r>
            <a:r>
              <a:rPr lang="en-US" sz="2400" dirty="0" err="1"/>
              <a:t>bị</a:t>
            </a:r>
            <a:r>
              <a:rPr lang="en-US" sz="2400" dirty="0"/>
              <a:t> </a:t>
            </a:r>
            <a:r>
              <a:rPr lang="en-US" sz="2400" dirty="0" err="1"/>
              <a:t>tiết</a:t>
            </a:r>
            <a:r>
              <a:rPr lang="en-US" sz="2400" dirty="0"/>
              <a:t> </a:t>
            </a:r>
            <a:r>
              <a:rPr lang="en-US" sz="2400" dirty="0" err="1"/>
              <a:t>kiệm</a:t>
            </a:r>
            <a:r>
              <a:rPr lang="en-US" sz="2400" dirty="0"/>
              <a:t> </a:t>
            </a:r>
            <a:r>
              <a:rPr lang="en-US" sz="2400" dirty="0" err="1"/>
              <a:t>năng</a:t>
            </a:r>
            <a:r>
              <a:rPr lang="en-US" sz="2400" dirty="0"/>
              <a:t> </a:t>
            </a:r>
            <a:r>
              <a:rPr lang="en-US" sz="2400" dirty="0" err="1"/>
              <a:t>lượng</a:t>
            </a:r>
            <a:endParaRPr lang="en-US" sz="2400" dirty="0"/>
          </a:p>
          <a:p>
            <a:pPr marL="18034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400" dirty="0"/>
              <a:t>+ </a:t>
            </a:r>
            <a:r>
              <a:rPr lang="en-US" sz="2400" dirty="0" err="1"/>
              <a:t>Điều</a:t>
            </a:r>
            <a:r>
              <a:rPr lang="en-US" sz="2400" dirty="0"/>
              <a:t> </a:t>
            </a:r>
            <a:r>
              <a:rPr lang="en-US" sz="2400" dirty="0" err="1"/>
              <a:t>chỉnh</a:t>
            </a:r>
            <a:r>
              <a:rPr lang="en-US" sz="2400" dirty="0"/>
              <a:t> </a:t>
            </a:r>
            <a:r>
              <a:rPr lang="en-US" sz="2400" dirty="0" err="1"/>
              <a:t>hệ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công</a:t>
            </a:r>
            <a:r>
              <a:rPr lang="en-US" sz="2400" dirty="0"/>
              <a:t> </a:t>
            </a:r>
            <a:r>
              <a:rPr lang="en-US" sz="2400" dirty="0" err="1"/>
              <a:t>suất</a:t>
            </a:r>
            <a:endParaRPr lang="en-US" sz="2400" dirty="0"/>
          </a:p>
          <a:p>
            <a:pPr marL="18034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400" dirty="0"/>
              <a:t>+ Bảo </a:t>
            </a:r>
            <a:r>
              <a:rPr lang="en-US" sz="2400" dirty="0" err="1"/>
              <a:t>trì</a:t>
            </a:r>
            <a:r>
              <a:rPr lang="en-US" sz="2400" dirty="0"/>
              <a:t> </a:t>
            </a:r>
            <a:r>
              <a:rPr lang="en-US" sz="2400" dirty="0" err="1"/>
              <a:t>thường</a:t>
            </a:r>
            <a:r>
              <a:rPr lang="en-US" sz="2400" dirty="0"/>
              <a:t> </a:t>
            </a:r>
            <a:r>
              <a:rPr lang="en-US" sz="2400" dirty="0" err="1"/>
              <a:t>xuyên</a:t>
            </a:r>
            <a:endParaRPr lang="en-US" sz="2400" dirty="0"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8A2FDCEF-4FCC-CC14-E5A4-0EF49A389709}"/>
              </a:ext>
            </a:extLst>
          </p:cNvPr>
          <p:cNvSpPr txBox="1">
            <a:spLocks/>
          </p:cNvSpPr>
          <p:nvPr/>
        </p:nvSpPr>
        <p:spPr>
          <a:xfrm>
            <a:off x="752364" y="1907727"/>
            <a:ext cx="6544333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Nâng cấp hệ thống chiếu sáng</a:t>
            </a:r>
            <a:endParaRPr lang="en-US" sz="2600"/>
          </a:p>
        </p:txBody>
      </p:sp>
      <p:pic>
        <p:nvPicPr>
          <p:cNvPr id="2054" name="Picture 6" descr="Sữa hạt tươi - Cuộc chơi về công nghệ sản xuất trong ngành đồ uống">
            <a:extLst>
              <a:ext uri="{FF2B5EF4-FFF2-40B4-BE49-F238E27FC236}">
                <a16:creationId xmlns:a16="http://schemas.microsoft.com/office/drawing/2014/main" id="{CC22FC2A-AEFA-7825-6AB9-D06024789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428" y="1959400"/>
            <a:ext cx="4623252" cy="3081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0973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6702A4FF-1181-AABB-2E4E-75100BE01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1E145EFB-1BF5-4A38-0D23-20B113781BD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76274" y="2446633"/>
            <a:ext cx="10421218" cy="2967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</a:t>
            </a:r>
            <a:r>
              <a:rPr lang="en-US" sz="2000" dirty="0" err="1"/>
              <a:t>Triển</a:t>
            </a:r>
            <a:r>
              <a:rPr lang="en-US" sz="2000" dirty="0"/>
              <a:t> </a:t>
            </a:r>
            <a:r>
              <a:rPr lang="en-US" sz="2000" dirty="0" err="1"/>
              <a:t>khai</a:t>
            </a:r>
            <a:r>
              <a:rPr lang="en-US" sz="2000" dirty="0"/>
              <a:t> </a:t>
            </a:r>
            <a:r>
              <a:rPr lang="en-US" sz="2000" dirty="0" err="1"/>
              <a:t>hệ</a:t>
            </a:r>
            <a:r>
              <a:rPr lang="en-US" sz="2000" dirty="0"/>
              <a:t> </a:t>
            </a:r>
            <a:r>
              <a:rPr lang="en-US" sz="2000" dirty="0" err="1"/>
              <a:t>thống</a:t>
            </a:r>
            <a:r>
              <a:rPr lang="en-US" sz="2000" dirty="0"/>
              <a:t> </a:t>
            </a:r>
            <a:r>
              <a:rPr lang="en-US" sz="2000" dirty="0" err="1"/>
              <a:t>quản</a:t>
            </a:r>
            <a:r>
              <a:rPr lang="en-US" sz="2000" dirty="0"/>
              <a:t> </a:t>
            </a:r>
            <a:r>
              <a:rPr lang="en-US" sz="2000" dirty="0" err="1"/>
              <a:t>lý</a:t>
            </a:r>
            <a:r>
              <a:rPr lang="en-US" sz="2000" dirty="0"/>
              <a:t> </a:t>
            </a:r>
            <a:r>
              <a:rPr lang="en-US" sz="2000" dirty="0" err="1"/>
              <a:t>năng</a:t>
            </a:r>
            <a:r>
              <a:rPr lang="en-US" sz="2000" dirty="0"/>
              <a:t> </a:t>
            </a:r>
            <a:r>
              <a:rPr lang="en-US" sz="2000" dirty="0" err="1"/>
              <a:t>lượng</a:t>
            </a:r>
            <a:r>
              <a:rPr lang="en-US" sz="2000" dirty="0"/>
              <a:t> (EMS) </a:t>
            </a:r>
            <a:r>
              <a:rPr lang="en-US" sz="2000" dirty="0" err="1"/>
              <a:t>hoặc</a:t>
            </a:r>
            <a:r>
              <a:rPr lang="en-US" sz="2000" dirty="0"/>
              <a:t> </a:t>
            </a:r>
            <a:r>
              <a:rPr lang="en-US" sz="2000" dirty="0" err="1"/>
              <a:t>hệ</a:t>
            </a:r>
            <a:r>
              <a:rPr lang="en-US" sz="2000" dirty="0"/>
              <a:t> </a:t>
            </a:r>
            <a:r>
              <a:rPr lang="en-US" sz="2000" dirty="0" err="1"/>
              <a:t>thống</a:t>
            </a:r>
            <a:r>
              <a:rPr lang="en-US" sz="2000" dirty="0"/>
              <a:t> </a:t>
            </a:r>
            <a:r>
              <a:rPr lang="en-US" sz="2000" dirty="0" err="1"/>
              <a:t>quản</a:t>
            </a:r>
            <a:r>
              <a:rPr lang="en-US" sz="2000" dirty="0"/>
              <a:t> </a:t>
            </a:r>
            <a:r>
              <a:rPr lang="en-US" sz="2000" dirty="0" err="1"/>
              <a:t>lý</a:t>
            </a:r>
            <a:r>
              <a:rPr lang="en-US" sz="2000" dirty="0"/>
              <a:t> </a:t>
            </a:r>
            <a:r>
              <a:rPr lang="en-US" sz="2000" dirty="0" err="1"/>
              <a:t>tòa</a:t>
            </a:r>
            <a:r>
              <a:rPr lang="en-US" sz="2000" dirty="0"/>
              <a:t> </a:t>
            </a:r>
            <a:r>
              <a:rPr lang="en-US" sz="2000" dirty="0" err="1"/>
              <a:t>nhà</a:t>
            </a:r>
            <a:r>
              <a:rPr lang="en-US" sz="2000" dirty="0"/>
              <a:t> (BMS)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Theo </a:t>
            </a:r>
            <a:r>
              <a:rPr lang="en-US" sz="2000" dirty="0" err="1"/>
              <a:t>dõi</a:t>
            </a:r>
            <a:r>
              <a:rPr lang="en-US" sz="2000" dirty="0"/>
              <a:t> </a:t>
            </a:r>
            <a:r>
              <a:rPr lang="en-US" sz="2000" dirty="0" err="1"/>
              <a:t>mức</a:t>
            </a:r>
            <a:r>
              <a:rPr lang="en-US" sz="2000" dirty="0"/>
              <a:t> </a:t>
            </a:r>
            <a:r>
              <a:rPr lang="en-US" sz="2000" dirty="0" err="1"/>
              <a:t>năng</a:t>
            </a:r>
            <a:r>
              <a:rPr lang="en-US" sz="2000" dirty="0"/>
              <a:t> </a:t>
            </a:r>
            <a:r>
              <a:rPr lang="en-US" sz="2000" dirty="0" err="1"/>
              <a:t>lượng</a:t>
            </a:r>
            <a:r>
              <a:rPr lang="en-US" sz="2000" dirty="0"/>
              <a:t> </a:t>
            </a:r>
            <a:r>
              <a:rPr lang="en-US" sz="2000" dirty="0" err="1"/>
              <a:t>theo</a:t>
            </a:r>
            <a:r>
              <a:rPr lang="en-US" sz="2000" dirty="0"/>
              <a:t> </a:t>
            </a:r>
            <a:r>
              <a:rPr lang="en-US" sz="2000" dirty="0" err="1"/>
              <a:t>thực</a:t>
            </a:r>
            <a:r>
              <a:rPr lang="en-US" sz="2000" dirty="0"/>
              <a:t> </a:t>
            </a:r>
            <a:r>
              <a:rPr lang="en-US" sz="2000" dirty="0" err="1"/>
              <a:t>tế</a:t>
            </a:r>
            <a:r>
              <a:rPr lang="en-US" sz="2000" dirty="0"/>
              <a:t> </a:t>
            </a:r>
            <a:r>
              <a:rPr lang="en-US" sz="2000" dirty="0" err="1"/>
              <a:t>để</a:t>
            </a:r>
            <a:r>
              <a:rPr lang="en-US" sz="2000" dirty="0"/>
              <a:t> </a:t>
            </a:r>
            <a:r>
              <a:rPr lang="en-US" sz="2000" dirty="0" err="1"/>
              <a:t>xác</a:t>
            </a:r>
            <a:r>
              <a:rPr lang="en-US" sz="2000" dirty="0"/>
              <a:t> </a:t>
            </a:r>
            <a:r>
              <a:rPr lang="en-US" sz="2000" dirty="0" err="1"/>
              <a:t>định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tải</a:t>
            </a:r>
            <a:r>
              <a:rPr lang="en-US" sz="2000" dirty="0"/>
              <a:t>, </a:t>
            </a:r>
            <a:r>
              <a:rPr lang="en-US" sz="2000" dirty="0" err="1"/>
              <a:t>hộ</a:t>
            </a:r>
            <a:r>
              <a:rPr lang="en-US" sz="2000" dirty="0"/>
              <a:t> </a:t>
            </a:r>
            <a:r>
              <a:rPr lang="en-US" sz="2000" dirty="0" err="1"/>
              <a:t>sử</a:t>
            </a:r>
            <a:r>
              <a:rPr lang="en-US" sz="2000" dirty="0"/>
              <a:t> </a:t>
            </a:r>
            <a:r>
              <a:rPr lang="en-US" sz="2000" dirty="0" err="1"/>
              <a:t>dụng</a:t>
            </a:r>
            <a:r>
              <a:rPr lang="en-US" sz="2000" dirty="0"/>
              <a:t> </a:t>
            </a:r>
            <a:r>
              <a:rPr lang="en-US" sz="2000" dirty="0" err="1"/>
              <a:t>năng</a:t>
            </a:r>
            <a:r>
              <a:rPr lang="en-US" sz="2000" dirty="0"/>
              <a:t> </a:t>
            </a:r>
            <a:r>
              <a:rPr lang="en-US" sz="2000" dirty="0" err="1"/>
              <a:t>lượng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</a:t>
            </a:r>
            <a:r>
              <a:rPr lang="en-US" sz="2000" dirty="0" err="1"/>
              <a:t>hiệu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endParaRPr lang="en-US" sz="2000" dirty="0"/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Đào </a:t>
            </a:r>
            <a:r>
              <a:rPr lang="en-US" sz="2000" dirty="0" err="1"/>
              <a:t>tạo</a:t>
            </a:r>
            <a:r>
              <a:rPr lang="en-US" sz="2000" dirty="0"/>
              <a:t> </a:t>
            </a:r>
            <a:r>
              <a:rPr lang="en-US" sz="2000" dirty="0" err="1"/>
              <a:t>nhân</a:t>
            </a:r>
            <a:r>
              <a:rPr lang="en-US" sz="2000" dirty="0"/>
              <a:t> </a:t>
            </a:r>
            <a:r>
              <a:rPr lang="en-US" sz="2000" dirty="0" err="1"/>
              <a:t>viên</a:t>
            </a:r>
            <a:r>
              <a:rPr lang="en-US" sz="2000" dirty="0"/>
              <a:t> </a:t>
            </a:r>
            <a:r>
              <a:rPr lang="en-US" sz="2000" dirty="0" err="1"/>
              <a:t>về</a:t>
            </a:r>
            <a:r>
              <a:rPr lang="en-US" sz="2000" dirty="0"/>
              <a:t> </a:t>
            </a:r>
            <a:r>
              <a:rPr lang="en-US" sz="2000" dirty="0" err="1"/>
              <a:t>tiết</a:t>
            </a:r>
            <a:r>
              <a:rPr lang="en-US" sz="2000" dirty="0"/>
              <a:t> </a:t>
            </a:r>
            <a:r>
              <a:rPr lang="en-US" sz="2000" dirty="0" err="1"/>
              <a:t>kiệm</a:t>
            </a:r>
            <a:r>
              <a:rPr lang="en-US" sz="2000" dirty="0"/>
              <a:t> </a:t>
            </a:r>
            <a:r>
              <a:rPr lang="en-US" sz="2000" dirty="0" err="1"/>
              <a:t>năng</a:t>
            </a:r>
            <a:r>
              <a:rPr lang="en-US" sz="2000" dirty="0"/>
              <a:t> </a:t>
            </a:r>
            <a:r>
              <a:rPr lang="en-US" sz="2000" dirty="0" err="1"/>
              <a:t>lượng</a:t>
            </a:r>
            <a:endParaRPr sz="2000" dirty="0"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B0B59631-C536-66F1-C89D-2CEE7142BD52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361950" y="936918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l">
              <a:buClr>
                <a:srgbClr val="337177"/>
              </a:buClr>
              <a:buSzPts val="2800"/>
            </a:pPr>
            <a:r>
              <a:rPr lang="en-US" sz="2800" b="1">
                <a:solidFill>
                  <a:srgbClr val="337177"/>
                </a:solidFill>
              </a:rPr>
              <a:t>4. Cơ hội tiết kiệm năng lượng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45487D38-D03B-36EB-994D-1DA8E32859B2}"/>
              </a:ext>
            </a:extLst>
          </p:cNvPr>
          <p:cNvSpPr txBox="1">
            <a:spLocks/>
          </p:cNvSpPr>
          <p:nvPr/>
        </p:nvSpPr>
        <p:spPr>
          <a:xfrm>
            <a:off x="676273" y="1732256"/>
            <a:ext cx="8457217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Quản lý và giám sát năng lượng</a:t>
            </a:r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1102102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"/>
          <p:cNvSpPr txBox="1">
            <a:spLocks noGrp="1"/>
          </p:cNvSpPr>
          <p:nvPr>
            <p:ph type="ctrTitle" idx="4294967295"/>
          </p:nvPr>
        </p:nvSpPr>
        <p:spPr>
          <a:xfrm rot="10800000" flipV="1">
            <a:off x="1524000" y="982686"/>
            <a:ext cx="9144000" cy="408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</a:rPr>
              <a:t>NỘI DUNG</a:t>
            </a:r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CA53C80-C118-A49F-A66B-709364E28B5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094014" y="1886695"/>
            <a:ext cx="9573986" cy="3755571"/>
          </a:xfrm>
          <a:prstGeom prst="rect">
            <a:avLst/>
          </a:prstGeom>
        </p:spPr>
        <p:txBody>
          <a:bodyPr/>
          <a:lstStyle/>
          <a:p>
            <a:pPr marL="457200" indent="-457200" algn="l">
              <a:buAutoNum type="arabicPeriod"/>
            </a:pPr>
            <a:r>
              <a:rPr lang="en-US" sz="2000" dirty="0" err="1"/>
              <a:t>Tổng</a:t>
            </a:r>
            <a:r>
              <a:rPr lang="en-US" sz="2000" dirty="0"/>
              <a:t> </a:t>
            </a:r>
            <a:r>
              <a:rPr lang="en-US" sz="2000" dirty="0" err="1"/>
              <a:t>quan</a:t>
            </a:r>
            <a:r>
              <a:rPr lang="en-US" sz="2000" dirty="0"/>
              <a:t> </a:t>
            </a:r>
            <a:r>
              <a:rPr lang="en-US" sz="2000" dirty="0" err="1"/>
              <a:t>ngành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nghiệp</a:t>
            </a:r>
            <a:r>
              <a:rPr lang="en-US" sz="2000" dirty="0"/>
              <a:t> </a:t>
            </a:r>
            <a:r>
              <a:rPr lang="en-US" sz="2000" dirty="0" err="1"/>
              <a:t>đồ</a:t>
            </a:r>
            <a:r>
              <a:rPr lang="en-US" sz="2000" dirty="0"/>
              <a:t> </a:t>
            </a:r>
            <a:r>
              <a:rPr lang="en-US" sz="2000" dirty="0" err="1"/>
              <a:t>uống</a:t>
            </a:r>
            <a:endParaRPr lang="en-US" sz="2000" dirty="0"/>
          </a:p>
          <a:p>
            <a:pPr marL="457200" indent="-457200" algn="l">
              <a:buAutoNum type="arabicPeriod"/>
            </a:pPr>
            <a:r>
              <a:rPr lang="en-US" sz="2000" dirty="0" err="1"/>
              <a:t>Tiêu</a:t>
            </a:r>
            <a:r>
              <a:rPr lang="en-US" sz="2000" dirty="0"/>
              <a:t> </a:t>
            </a:r>
            <a:r>
              <a:rPr lang="en-US" sz="2000" dirty="0" err="1"/>
              <a:t>thụ</a:t>
            </a:r>
            <a:r>
              <a:rPr lang="en-US" sz="2000" dirty="0"/>
              <a:t> </a:t>
            </a:r>
            <a:r>
              <a:rPr lang="en-US" sz="2000" dirty="0" err="1"/>
              <a:t>năng</a:t>
            </a:r>
            <a:r>
              <a:rPr lang="en-US" sz="2000" dirty="0"/>
              <a:t> </a:t>
            </a:r>
            <a:r>
              <a:rPr lang="en-US" sz="2000" dirty="0" err="1"/>
              <a:t>lương</a:t>
            </a:r>
            <a:r>
              <a:rPr lang="en-US" sz="2000" dirty="0"/>
              <a:t>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ngành</a:t>
            </a:r>
            <a:r>
              <a:rPr lang="en-US" sz="2000" dirty="0"/>
              <a:t> </a:t>
            </a:r>
            <a:r>
              <a:rPr lang="en-US" sz="2000" dirty="0" err="1"/>
              <a:t>đồ</a:t>
            </a:r>
            <a:r>
              <a:rPr lang="en-US" sz="2000" dirty="0"/>
              <a:t> </a:t>
            </a:r>
            <a:r>
              <a:rPr lang="en-US" sz="2000" dirty="0" err="1"/>
              <a:t>uống</a:t>
            </a:r>
            <a:endParaRPr lang="en-US" sz="2000" dirty="0"/>
          </a:p>
          <a:p>
            <a:pPr marL="457200" indent="-457200" algn="l">
              <a:buAutoNum type="arabicPeriod"/>
            </a:pPr>
            <a:r>
              <a:rPr lang="en-US" sz="2000" dirty="0"/>
              <a:t>Phương </a:t>
            </a:r>
            <a:r>
              <a:rPr lang="en-US" sz="2000" dirty="0" err="1"/>
              <a:t>pháp</a:t>
            </a:r>
            <a:r>
              <a:rPr lang="en-US" sz="2000" dirty="0"/>
              <a:t> </a:t>
            </a:r>
            <a:r>
              <a:rPr lang="en-US" sz="2000" dirty="0" err="1"/>
              <a:t>xác</a:t>
            </a:r>
            <a:r>
              <a:rPr lang="en-US" sz="2000" dirty="0"/>
              <a:t> </a:t>
            </a:r>
            <a:r>
              <a:rPr lang="en-US" sz="2000" dirty="0" err="1"/>
              <a:t>định</a:t>
            </a:r>
            <a:r>
              <a:rPr lang="en-US" sz="2000" dirty="0"/>
              <a:t> </a:t>
            </a:r>
            <a:r>
              <a:rPr lang="en-US" sz="2000" dirty="0" err="1"/>
              <a:t>tiềm</a:t>
            </a:r>
            <a:r>
              <a:rPr lang="en-US" sz="2000" dirty="0"/>
              <a:t> </a:t>
            </a:r>
            <a:r>
              <a:rPr lang="en-US" sz="2000" dirty="0" err="1"/>
              <a:t>năng</a:t>
            </a:r>
            <a:r>
              <a:rPr lang="en-US" sz="2000" dirty="0"/>
              <a:t> </a:t>
            </a:r>
            <a:r>
              <a:rPr lang="en-US" sz="2000" dirty="0" err="1"/>
              <a:t>tiết</a:t>
            </a:r>
            <a:r>
              <a:rPr lang="en-US" sz="2000" dirty="0"/>
              <a:t> </a:t>
            </a:r>
            <a:r>
              <a:rPr lang="en-US" sz="2000" dirty="0" err="1"/>
              <a:t>kiệm</a:t>
            </a:r>
            <a:r>
              <a:rPr lang="en-US" sz="2000" dirty="0"/>
              <a:t> </a:t>
            </a:r>
            <a:r>
              <a:rPr lang="en-US" sz="2000" dirty="0" err="1"/>
              <a:t>năng</a:t>
            </a:r>
            <a:r>
              <a:rPr lang="en-US" sz="2000" dirty="0"/>
              <a:t> </a:t>
            </a:r>
            <a:r>
              <a:rPr lang="en-US" sz="2000" dirty="0" err="1"/>
              <a:t>lượng</a:t>
            </a:r>
            <a:endParaRPr lang="en-US" sz="2000" dirty="0"/>
          </a:p>
          <a:p>
            <a:pPr marL="457200" indent="-457200" algn="l">
              <a:buAutoNum type="arabicPeriod"/>
            </a:pPr>
            <a:r>
              <a:rPr lang="en-US" sz="2000" dirty="0"/>
              <a:t>Các </a:t>
            </a:r>
            <a:r>
              <a:rPr lang="en-US" sz="2000" dirty="0" err="1"/>
              <a:t>cơ</a:t>
            </a:r>
            <a:r>
              <a:rPr lang="en-US" sz="2000" dirty="0"/>
              <a:t> </a:t>
            </a:r>
            <a:r>
              <a:rPr lang="en-US" sz="2000" dirty="0" err="1"/>
              <a:t>hội</a:t>
            </a:r>
            <a:r>
              <a:rPr lang="en-US" sz="2000" dirty="0"/>
              <a:t> </a:t>
            </a:r>
            <a:r>
              <a:rPr lang="en-US" sz="2000" dirty="0" err="1"/>
              <a:t>tiết</a:t>
            </a:r>
            <a:r>
              <a:rPr lang="en-US" sz="2000" dirty="0"/>
              <a:t> </a:t>
            </a:r>
            <a:r>
              <a:rPr lang="en-US" sz="2000" dirty="0" err="1"/>
              <a:t>kiệm</a:t>
            </a:r>
            <a:r>
              <a:rPr lang="en-US" sz="2000" dirty="0"/>
              <a:t> </a:t>
            </a:r>
            <a:r>
              <a:rPr lang="en-US" sz="2000" dirty="0" err="1"/>
              <a:t>năng</a:t>
            </a:r>
            <a:r>
              <a:rPr lang="en-US" sz="2000" dirty="0"/>
              <a:t> </a:t>
            </a:r>
            <a:r>
              <a:rPr lang="en-US" sz="2000" dirty="0" err="1"/>
              <a:t>lượng</a:t>
            </a:r>
            <a:endParaRPr lang="en-US" sz="2000" dirty="0"/>
          </a:p>
          <a:p>
            <a:pPr marL="457200" indent="-457200" algn="l">
              <a:buAutoNum type="arabicPeriod"/>
            </a:pPr>
            <a:r>
              <a:rPr lang="en-US" sz="2000" dirty="0" err="1"/>
              <a:t>Lộ</a:t>
            </a:r>
            <a:r>
              <a:rPr lang="en-US" sz="2000" dirty="0"/>
              <a:t> </a:t>
            </a:r>
            <a:r>
              <a:rPr lang="en-US" sz="2000" dirty="0" err="1"/>
              <a:t>trình</a:t>
            </a:r>
            <a:r>
              <a:rPr lang="en-US" sz="2000" dirty="0"/>
              <a:t> </a:t>
            </a:r>
            <a:r>
              <a:rPr lang="en-US" sz="2000" dirty="0" err="1"/>
              <a:t>triển</a:t>
            </a:r>
            <a:r>
              <a:rPr lang="en-US" sz="2000" dirty="0"/>
              <a:t> </a:t>
            </a:r>
            <a:r>
              <a:rPr lang="en-US" sz="2000" dirty="0" err="1"/>
              <a:t>khai</a:t>
            </a:r>
            <a:r>
              <a:rPr lang="en-US" sz="2000" dirty="0"/>
              <a:t> </a:t>
            </a:r>
            <a:r>
              <a:rPr lang="en-US" sz="2000" dirty="0" err="1"/>
              <a:t>tại</a:t>
            </a:r>
            <a:r>
              <a:rPr lang="en-US" sz="2000" dirty="0"/>
              <a:t> </a:t>
            </a:r>
            <a:r>
              <a:rPr lang="en-US" sz="2000" dirty="0" err="1"/>
              <a:t>nhà</a:t>
            </a:r>
            <a:r>
              <a:rPr lang="en-US" sz="2000" dirty="0"/>
              <a:t> </a:t>
            </a:r>
            <a:r>
              <a:rPr lang="en-US" sz="2000" dirty="0" err="1"/>
              <a:t>máy</a:t>
            </a:r>
            <a:endParaRPr lang="en-US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91843F03-E92E-4B6F-FFBD-C084BE116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30DD2BD0-94DE-F8E6-61B6-4A89980577E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76273" y="2488193"/>
            <a:ext cx="11095313" cy="2643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</a:t>
            </a:r>
            <a:r>
              <a:rPr lang="en-US" sz="2000" dirty="0" err="1"/>
              <a:t>Sử</a:t>
            </a:r>
            <a:r>
              <a:rPr lang="en-US" sz="2000" dirty="0"/>
              <a:t> </a:t>
            </a:r>
            <a:r>
              <a:rPr lang="en-US" sz="2000" dirty="0" err="1"/>
              <a:t>dụng</a:t>
            </a:r>
            <a:r>
              <a:rPr lang="en-US" sz="2000" dirty="0"/>
              <a:t> </a:t>
            </a:r>
            <a:r>
              <a:rPr lang="en-US" sz="2000" dirty="0" err="1"/>
              <a:t>năng</a:t>
            </a:r>
            <a:r>
              <a:rPr lang="en-US" sz="2000" dirty="0"/>
              <a:t> </a:t>
            </a:r>
            <a:r>
              <a:rPr lang="en-US" sz="2000" dirty="0" err="1"/>
              <a:t>lượng</a:t>
            </a:r>
            <a:r>
              <a:rPr lang="en-US" sz="2000" dirty="0"/>
              <a:t> </a:t>
            </a:r>
            <a:r>
              <a:rPr lang="en-US" sz="2000" dirty="0" err="1"/>
              <a:t>mặt</a:t>
            </a:r>
            <a:r>
              <a:rPr lang="en-US" sz="2000" dirty="0"/>
              <a:t> </a:t>
            </a:r>
            <a:r>
              <a:rPr lang="en-US" sz="2000" dirty="0" err="1"/>
              <a:t>trời</a:t>
            </a:r>
            <a:r>
              <a:rPr lang="en-US" sz="2000" dirty="0"/>
              <a:t>,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khối</a:t>
            </a:r>
            <a:r>
              <a:rPr lang="en-US" sz="2000" dirty="0"/>
              <a:t> và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nguồn</a:t>
            </a:r>
            <a:r>
              <a:rPr lang="en-US" sz="2000" dirty="0"/>
              <a:t> </a:t>
            </a:r>
            <a:r>
              <a:rPr lang="en-US" sz="2000" dirty="0" err="1"/>
              <a:t>năng</a:t>
            </a:r>
            <a:r>
              <a:rPr lang="en-US" sz="2000" dirty="0"/>
              <a:t> </a:t>
            </a:r>
            <a:r>
              <a:rPr lang="en-US" sz="2000" dirty="0" err="1"/>
              <a:t>lượng</a:t>
            </a:r>
            <a:r>
              <a:rPr lang="en-US" sz="2000" dirty="0"/>
              <a:t> </a:t>
            </a:r>
            <a:r>
              <a:rPr lang="en-US" sz="2000" dirty="0" err="1"/>
              <a:t>tái</a:t>
            </a:r>
            <a:r>
              <a:rPr lang="en-US" sz="2000" dirty="0"/>
              <a:t> </a:t>
            </a:r>
            <a:r>
              <a:rPr lang="en-US" sz="2000" dirty="0" err="1"/>
              <a:t>tạo</a:t>
            </a:r>
            <a:r>
              <a:rPr lang="en-US" sz="2000" dirty="0"/>
              <a:t> </a:t>
            </a:r>
            <a:r>
              <a:rPr lang="en-US" sz="2000" dirty="0" err="1"/>
              <a:t>khác</a:t>
            </a:r>
            <a:endParaRPr lang="en-US" sz="2000" dirty="0"/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Lợi </a:t>
            </a:r>
            <a:r>
              <a:rPr lang="en-US" sz="2000" dirty="0" err="1"/>
              <a:t>ích</a:t>
            </a:r>
            <a:r>
              <a:rPr lang="en-US" sz="2000" dirty="0"/>
              <a:t> và </a:t>
            </a:r>
            <a:r>
              <a:rPr lang="en-US" sz="2000" dirty="0" err="1"/>
              <a:t>thách</a:t>
            </a:r>
            <a:r>
              <a:rPr lang="en-US" sz="2000" dirty="0"/>
              <a:t> </a:t>
            </a:r>
            <a:r>
              <a:rPr lang="en-US" sz="2000" dirty="0" err="1"/>
              <a:t>thức</a:t>
            </a:r>
            <a:r>
              <a:rPr lang="en-US" sz="2000" dirty="0"/>
              <a:t> 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</a:t>
            </a:r>
            <a:r>
              <a:rPr lang="en-US" sz="2000" dirty="0" err="1"/>
              <a:t>Nghiên</a:t>
            </a:r>
            <a:r>
              <a:rPr lang="en-US" sz="2000" dirty="0"/>
              <a:t> </a:t>
            </a:r>
            <a:r>
              <a:rPr lang="en-US" sz="2000" dirty="0" err="1"/>
              <a:t>cứu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dự</a:t>
            </a:r>
            <a:r>
              <a:rPr lang="en-US" sz="2000" dirty="0"/>
              <a:t> </a:t>
            </a:r>
            <a:r>
              <a:rPr lang="en-US" sz="2000" dirty="0" err="1"/>
              <a:t>án</a:t>
            </a:r>
            <a:r>
              <a:rPr lang="en-US" sz="2000" dirty="0"/>
              <a:t> </a:t>
            </a:r>
            <a:r>
              <a:rPr lang="en-US" sz="2000" dirty="0" err="1"/>
              <a:t>điển</a:t>
            </a:r>
            <a:r>
              <a:rPr lang="en-US" sz="2000" dirty="0"/>
              <a:t> </a:t>
            </a:r>
            <a:r>
              <a:rPr lang="en-US" sz="2000" dirty="0" err="1"/>
              <a:t>hình</a:t>
            </a:r>
            <a:endParaRPr sz="2000" dirty="0"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EC554C23-98E8-DAB8-CBBE-B4D2A1D4401E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361950" y="978478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l">
              <a:buClr>
                <a:srgbClr val="337177"/>
              </a:buClr>
              <a:buSzPts val="2800"/>
            </a:pPr>
            <a:r>
              <a:rPr lang="en-US" sz="2800" b="1">
                <a:solidFill>
                  <a:srgbClr val="337177"/>
                </a:solidFill>
              </a:rPr>
              <a:t>4. Cơ hội tiết kiệm năng lượng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8C02BB72-9DB2-E35D-BCEE-321568662C74}"/>
              </a:ext>
            </a:extLst>
          </p:cNvPr>
          <p:cNvSpPr txBox="1">
            <a:spLocks/>
          </p:cNvSpPr>
          <p:nvPr/>
        </p:nvSpPr>
        <p:spPr>
          <a:xfrm>
            <a:off x="676273" y="1773816"/>
            <a:ext cx="8457217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/>
              <a:t>Sử dụng năng lượng tái tạo</a:t>
            </a:r>
          </a:p>
        </p:txBody>
      </p:sp>
    </p:spTree>
    <p:extLst>
      <p:ext uri="{BB962C8B-B14F-4D97-AF65-F5344CB8AC3E}">
        <p14:creationId xmlns:p14="http://schemas.microsoft.com/office/powerpoint/2010/main" val="9539455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C5517FFB-9DC6-5FC9-23F4-DF8D48B02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00E65EAD-56F4-758B-177F-D2A73A38D06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76273" y="2436241"/>
            <a:ext cx="11095313" cy="1887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</a:t>
            </a:r>
            <a:r>
              <a:rPr lang="en-US" sz="2000" dirty="0" err="1"/>
              <a:t>Phân</a:t>
            </a:r>
            <a:r>
              <a:rPr lang="en-US" sz="2000" dirty="0"/>
              <a:t> </a:t>
            </a:r>
            <a:r>
              <a:rPr lang="en-US" sz="2000" dirty="0" err="1"/>
              <a:t>tích</a:t>
            </a:r>
            <a:r>
              <a:rPr lang="en-US" sz="2000" dirty="0"/>
              <a:t> chi </a:t>
            </a:r>
            <a:r>
              <a:rPr lang="en-US" sz="2000" dirty="0" err="1"/>
              <a:t>phí</a:t>
            </a:r>
            <a:r>
              <a:rPr lang="en-US" sz="2000" dirty="0"/>
              <a:t>,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ích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giải</a:t>
            </a:r>
            <a:r>
              <a:rPr lang="en-US" sz="2000" dirty="0"/>
              <a:t> </a:t>
            </a:r>
            <a:r>
              <a:rPr lang="en-US" sz="2000" dirty="0" err="1"/>
              <a:t>pháp</a:t>
            </a:r>
            <a:r>
              <a:rPr lang="en-US" sz="2000" dirty="0"/>
              <a:t> </a:t>
            </a:r>
            <a:r>
              <a:rPr lang="en-US" sz="2000" dirty="0" err="1"/>
              <a:t>tiết</a:t>
            </a:r>
            <a:r>
              <a:rPr lang="en-US" sz="2000" dirty="0"/>
              <a:t> </a:t>
            </a:r>
            <a:r>
              <a:rPr lang="en-US" sz="2000" dirty="0" err="1"/>
              <a:t>kiệm</a:t>
            </a:r>
            <a:r>
              <a:rPr lang="en-US" sz="2000" dirty="0"/>
              <a:t> </a:t>
            </a:r>
            <a:r>
              <a:rPr lang="en-US" sz="2000" dirty="0" err="1"/>
              <a:t>năng</a:t>
            </a:r>
            <a:r>
              <a:rPr lang="en-US" sz="2000" dirty="0"/>
              <a:t> </a:t>
            </a:r>
            <a:r>
              <a:rPr lang="en-US" sz="2000" dirty="0" err="1"/>
              <a:t>lượng</a:t>
            </a:r>
            <a:endParaRPr lang="en-US" sz="2000" dirty="0"/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</a:t>
            </a:r>
            <a:r>
              <a:rPr lang="en-US" sz="2000" dirty="0" err="1"/>
              <a:t>Ưu</a:t>
            </a:r>
            <a:r>
              <a:rPr lang="en-US" sz="2000" dirty="0"/>
              <a:t> </a:t>
            </a:r>
            <a:r>
              <a:rPr lang="en-US" sz="2000" dirty="0" err="1"/>
              <a:t>tiên</a:t>
            </a:r>
            <a:r>
              <a:rPr lang="en-US" sz="2000" dirty="0"/>
              <a:t> </a:t>
            </a:r>
            <a:r>
              <a:rPr lang="en-US" sz="2000" dirty="0" err="1"/>
              <a:t>dựa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thời</a:t>
            </a:r>
            <a:r>
              <a:rPr lang="en-US" sz="2000" dirty="0"/>
              <a:t> </a:t>
            </a:r>
            <a:r>
              <a:rPr lang="en-US" sz="2000" dirty="0" err="1"/>
              <a:t>gian</a:t>
            </a:r>
            <a:r>
              <a:rPr lang="en-US" sz="2000" dirty="0"/>
              <a:t> </a:t>
            </a:r>
            <a:r>
              <a:rPr lang="en-US" sz="2000" dirty="0" err="1"/>
              <a:t>hoàn</a:t>
            </a:r>
            <a:r>
              <a:rPr lang="en-US" sz="2000" dirty="0"/>
              <a:t> </a:t>
            </a:r>
            <a:r>
              <a:rPr lang="en-US" sz="2000" dirty="0" err="1"/>
              <a:t>vốn</a:t>
            </a:r>
            <a:r>
              <a:rPr lang="en-US" sz="2000" dirty="0"/>
              <a:t> và </a:t>
            </a:r>
            <a:r>
              <a:rPr lang="en-US" sz="2000" dirty="0" err="1"/>
              <a:t>tính</a:t>
            </a:r>
            <a:r>
              <a:rPr lang="en-US" sz="2000" dirty="0"/>
              <a:t> </a:t>
            </a:r>
            <a:r>
              <a:rPr lang="en-US" sz="2000" dirty="0" err="1"/>
              <a:t>khả</a:t>
            </a:r>
            <a:r>
              <a:rPr lang="en-US" sz="2000" dirty="0"/>
              <a:t> </a:t>
            </a:r>
            <a:r>
              <a:rPr lang="en-US" sz="2000" dirty="0" err="1"/>
              <a:t>thi</a:t>
            </a:r>
            <a:endParaRPr lang="en-US" sz="2000" dirty="0"/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 dirty="0"/>
              <a:t>+ </a:t>
            </a:r>
            <a:r>
              <a:rPr lang="en-US" sz="2000" dirty="0" err="1"/>
              <a:t>Cải</a:t>
            </a:r>
            <a:r>
              <a:rPr lang="en-US" sz="2000" dirty="0"/>
              <a:t> </a:t>
            </a:r>
            <a:r>
              <a:rPr lang="en-US" sz="2000" dirty="0" err="1"/>
              <a:t>tiến</a:t>
            </a:r>
            <a:r>
              <a:rPr lang="en-US" sz="2000" dirty="0"/>
              <a:t> </a:t>
            </a:r>
            <a:r>
              <a:rPr lang="en-US" sz="2000" dirty="0" err="1"/>
              <a:t>liên</a:t>
            </a:r>
            <a:r>
              <a:rPr lang="en-US" sz="2000" dirty="0"/>
              <a:t> </a:t>
            </a:r>
            <a:r>
              <a:rPr lang="en-US" sz="2000" dirty="0" err="1"/>
              <a:t>tục</a:t>
            </a:r>
            <a:endParaRPr sz="2000" dirty="0"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9D86EDDC-7941-6F68-CD2E-3096702A625A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361950" y="926525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l">
              <a:buClr>
                <a:srgbClr val="337177"/>
              </a:buClr>
              <a:buSzPts val="2800"/>
            </a:pPr>
            <a:r>
              <a:rPr lang="en-US" sz="2800" b="1">
                <a:solidFill>
                  <a:srgbClr val="337177"/>
                </a:solidFill>
              </a:rPr>
              <a:t>4. Cơ hội tiết kiệm năng lượng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B3E9723E-6E13-F924-00E5-B4F38F0FDE81}"/>
              </a:ext>
            </a:extLst>
          </p:cNvPr>
          <p:cNvSpPr txBox="1">
            <a:spLocks/>
          </p:cNvSpPr>
          <p:nvPr/>
        </p:nvSpPr>
        <p:spPr>
          <a:xfrm>
            <a:off x="676273" y="1721863"/>
            <a:ext cx="9918155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Phân tích kinh tế và chiến lược thực hiện</a:t>
            </a:r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25597596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CB96041E-247D-B258-C713-73AFB4EBC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F32B428B-BBAC-4F49-A9E9-B76D40F82EA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66823" y="1489181"/>
            <a:ext cx="10965998" cy="4665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l"/>
            <a:r>
              <a:rPr lang="en-US" sz="2200" dirty="0"/>
              <a:t>1. </a:t>
            </a:r>
            <a:r>
              <a:rPr lang="vi-VN" sz="2200" dirty="0"/>
              <a:t>Nồi hơi hiện tại có trang bị economizer, bộ thu hồi nhiệt từ khói không? Độ tổn thất ống khói là bao nhiêu độ C?</a:t>
            </a:r>
          </a:p>
          <a:p>
            <a:pPr algn="l"/>
            <a:r>
              <a:rPr lang="en-US" sz="2200" dirty="0"/>
              <a:t>2. </a:t>
            </a:r>
            <a:r>
              <a:rPr lang="vi-VN" sz="2200" dirty="0"/>
              <a:t>Có kiểm tra rò rỉ và bảo trì định kỳ hệ thống hơi không? Tỷ lệ tổn thất đường ống là bao nhiêu?</a:t>
            </a:r>
          </a:p>
          <a:p>
            <a:pPr algn="l"/>
            <a:r>
              <a:rPr lang="en-US" sz="2200" dirty="0"/>
              <a:t>3. </a:t>
            </a:r>
            <a:r>
              <a:rPr lang="vi-VN" sz="2200" dirty="0"/>
              <a:t>COP của hệ thống lạnh trung bình đạt bao nhiêu? Có vận hành theo tải không hay chạy cố định?</a:t>
            </a:r>
          </a:p>
          <a:p>
            <a:pPr algn="l"/>
            <a:r>
              <a:rPr lang="en-US" sz="2200" dirty="0"/>
              <a:t>4. </a:t>
            </a:r>
            <a:r>
              <a:rPr lang="vi-VN" sz="2200" dirty="0"/>
              <a:t>Nhiệt thải từ dàn ngưng có được tận dụng không (ví dụ để gia nhiệt nước)?</a:t>
            </a:r>
          </a:p>
          <a:p>
            <a:pPr algn="l"/>
            <a:r>
              <a:rPr lang="en-US" sz="2200" dirty="0"/>
              <a:t>5. </a:t>
            </a:r>
            <a:r>
              <a:rPr lang="vi-VN" sz="2200" dirty="0"/>
              <a:t>Có giám sát rò rỉ khí nén và điều chỉnh áp suất tối ưu không? Tỷ lệ rò rỉ ước tính là bao nhiêu %?</a:t>
            </a:r>
          </a:p>
          <a:p>
            <a:pPr algn="l"/>
            <a:r>
              <a:rPr lang="en-US" sz="2200" dirty="0"/>
              <a:t>6. </a:t>
            </a:r>
            <a:r>
              <a:rPr lang="vi-VN" sz="2200" dirty="0"/>
              <a:t>Máy nén khí có được điều khiển bằng biến tần (VSD) hay chạy ON/OFF?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dirty="0"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F34D5898-4C6F-78B8-4B33-3C1E335CC2C7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361950" y="323849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>
              <a:buClr>
                <a:srgbClr val="337177"/>
              </a:buClr>
              <a:buSzPts val="2800"/>
            </a:pPr>
            <a:r>
              <a:rPr lang="en-US" sz="2800" b="1">
                <a:solidFill>
                  <a:srgbClr val="337177"/>
                </a:solidFill>
              </a:rPr>
              <a:t>QUIZ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1806104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1E88EAF3-DF14-69BA-B6B3-D9CC69D38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D72859EF-42F4-6FF7-5B13-BAF5CB382FEB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361950" y="968086"/>
            <a:ext cx="91440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</a:rPr>
              <a:t>5. Lộ trình triển khai tại nhà máy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25B81160-5E45-CC9E-EA83-C341131DC644}"/>
              </a:ext>
            </a:extLst>
          </p:cNvPr>
          <p:cNvSpPr txBox="1">
            <a:spLocks/>
          </p:cNvSpPr>
          <p:nvPr/>
        </p:nvSpPr>
        <p:spPr>
          <a:xfrm>
            <a:off x="694665" y="1905478"/>
            <a:ext cx="11106152" cy="3594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>
                <a:solidFill>
                  <a:srgbClr val="002060"/>
                </a:solidFill>
              </a:rPr>
              <a:t>Khảo sát đánh giá hiện trạng sử dụng năng lượng</a:t>
            </a:r>
          </a:p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>
                <a:solidFill>
                  <a:srgbClr val="002060"/>
                </a:solidFill>
              </a:rPr>
              <a:t>Lên kế hoạch và lựa chọn giải pháp tiết kiệm năng lượng</a:t>
            </a:r>
          </a:p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>
                <a:solidFill>
                  <a:srgbClr val="002060"/>
                </a:solidFill>
              </a:rPr>
              <a:t>Đầu tư và lắp đặt thiết bị </a:t>
            </a:r>
          </a:p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>
                <a:solidFill>
                  <a:srgbClr val="002060"/>
                </a:solidFill>
              </a:rPr>
              <a:t>Giám sát và tối ưu hóa hệ thống</a:t>
            </a:r>
          </a:p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>
                <a:solidFill>
                  <a:srgbClr val="002060"/>
                </a:solidFill>
              </a:rPr>
              <a:t>Đánh giá hiệu quả và mở rộng quy mô</a:t>
            </a:r>
          </a:p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>
                <a:solidFill>
                  <a:srgbClr val="002060"/>
                </a:solidFill>
              </a:rPr>
              <a:t>Đào tạo nâng cao và nâng cấp liên tục</a:t>
            </a:r>
          </a:p>
        </p:txBody>
      </p:sp>
    </p:spTree>
    <p:extLst>
      <p:ext uri="{BB962C8B-B14F-4D97-AF65-F5344CB8AC3E}">
        <p14:creationId xmlns:p14="http://schemas.microsoft.com/office/powerpoint/2010/main" val="19358621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8A1896C7-9796-A54C-C302-8A936248C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549B83FB-9FFC-8522-C051-F257389FCA5C}"/>
              </a:ext>
            </a:extLst>
          </p:cNvPr>
          <p:cNvSpPr txBox="1">
            <a:spLocks/>
          </p:cNvSpPr>
          <p:nvPr/>
        </p:nvSpPr>
        <p:spPr>
          <a:xfrm>
            <a:off x="694665" y="1261241"/>
            <a:ext cx="11106152" cy="3594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lnSpc>
                <a:spcPct val="150000"/>
              </a:lnSpc>
              <a:buClr>
                <a:srgbClr val="337177"/>
              </a:buClr>
              <a:buSzPts val="2800"/>
            </a:pPr>
            <a:r>
              <a:rPr lang="en-US" sz="2400">
                <a:solidFill>
                  <a:srgbClr val="002060"/>
                </a:solidFill>
              </a:rPr>
              <a:t>Nhiều giải pháp tiết kiệm năng lượng đã được triển khai thành công tại Việt Nam cũng như các nước khác:</a:t>
            </a:r>
          </a:p>
          <a:p>
            <a:pPr marL="342900" indent="-342900" algn="l">
              <a:lnSpc>
                <a:spcPct val="150000"/>
              </a:lnSpc>
              <a:buClr>
                <a:srgbClr val="337177"/>
              </a:buClr>
              <a:buSzPts val="2800"/>
              <a:buFontTx/>
              <a:buChar char="-"/>
            </a:pPr>
            <a:r>
              <a:rPr lang="en-US" sz="2400">
                <a:solidFill>
                  <a:srgbClr val="002060"/>
                </a:solidFill>
              </a:rPr>
              <a:t>Cải tiến công nghệ và nâng cấp thiết bị</a:t>
            </a:r>
          </a:p>
          <a:p>
            <a:pPr marL="342900" indent="-342900" algn="l">
              <a:lnSpc>
                <a:spcPct val="150000"/>
              </a:lnSpc>
              <a:buClr>
                <a:srgbClr val="337177"/>
              </a:buClr>
              <a:buSzPts val="2800"/>
              <a:buFontTx/>
              <a:buChar char="-"/>
            </a:pPr>
            <a:r>
              <a:rPr lang="en-US" sz="2400">
                <a:solidFill>
                  <a:srgbClr val="002060"/>
                </a:solidFill>
              </a:rPr>
              <a:t>Sử dụng các nguồn năng lượng tái tạo và thu hồi nhiệt</a:t>
            </a:r>
          </a:p>
          <a:p>
            <a:pPr marL="342900" indent="-342900" algn="l">
              <a:lnSpc>
                <a:spcPct val="150000"/>
              </a:lnSpc>
              <a:buClr>
                <a:srgbClr val="337177"/>
              </a:buClr>
              <a:buSzPts val="2800"/>
              <a:buFontTx/>
              <a:buChar char="-"/>
            </a:pPr>
            <a:r>
              <a:rPr lang="en-US" sz="2400">
                <a:solidFill>
                  <a:srgbClr val="002060"/>
                </a:solidFill>
              </a:rPr>
              <a:t>…</a:t>
            </a:r>
          </a:p>
          <a:p>
            <a:pPr algn="l">
              <a:lnSpc>
                <a:spcPct val="150000"/>
              </a:lnSpc>
              <a:buClr>
                <a:srgbClr val="337177"/>
              </a:buClr>
              <a:buSzPts val="2800"/>
            </a:pPr>
            <a:r>
              <a:rPr lang="en-US" sz="2400">
                <a:solidFill>
                  <a:srgbClr val="002060"/>
                </a:solidFill>
              </a:rPr>
              <a:t>Những nghiên cứu điển hình này sẽ được trình bày ở phần tiếp theo.</a:t>
            </a:r>
          </a:p>
        </p:txBody>
      </p:sp>
    </p:spTree>
    <p:extLst>
      <p:ext uri="{BB962C8B-B14F-4D97-AF65-F5344CB8AC3E}">
        <p14:creationId xmlns:p14="http://schemas.microsoft.com/office/powerpoint/2010/main" val="25937084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Google Shape;622;p27"/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623" name="Google Shape;623;p27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4" name="Google Shape;624;p27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5" name="Google Shape;625;p27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6" name="Google Shape;626;p27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7" name="Google Shape;627;p27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8" name="Google Shape;628;p27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9" name="Google Shape;629;p27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0" name="Google Shape;630;p27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1" name="Google Shape;631;p27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2" name="Google Shape;632;p27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3" name="Google Shape;633;p27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4" name="Google Shape;634;p27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5" name="Google Shape;635;p27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6" name="Google Shape;636;p27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7" name="Google Shape;637;p27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8" name="Google Shape;638;p27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9" name="Google Shape;639;p27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0" name="Google Shape;640;p27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1" name="Google Shape;641;p27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2" name="Google Shape;642;p27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3" name="Google Shape;643;p27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4" name="Google Shape;644;p27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5" name="Google Shape;645;p27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6" name="Google Shape;646;p27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7" name="Google Shape;647;p27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8" name="Google Shape;648;p27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9" name="Google Shape;649;p27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0" name="Google Shape;650;p27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1" name="Google Shape;651;p27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2" name="Google Shape;652;p27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3" name="Google Shape;653;p27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4" name="Google Shape;654;p27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5" name="Google Shape;655;p27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6" name="Google Shape;656;p27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7" name="Google Shape;657;p27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8" name="Google Shape;658;p27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9" name="Google Shape;659;p27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0" name="Google Shape;660;p27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1" name="Google Shape;661;p27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2" name="Google Shape;662;p27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3" name="Google Shape;663;p27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4" name="Google Shape;664;p27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5" name="Google Shape;665;p27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6" name="Google Shape;666;p27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7" name="Google Shape;667;p27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8" name="Google Shape;668;p27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9" name="Google Shape;669;p27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0" name="Google Shape;670;p27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1" name="Google Shape;671;p27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2" name="Google Shape;672;p27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3" name="Google Shape;673;p27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4" name="Google Shape;674;p27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5" name="Google Shape;675;p27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6" name="Google Shape;676;p27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7" name="Google Shape;677;p27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8" name="Google Shape;678;p27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9" name="Google Shape;679;p27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0" name="Google Shape;680;p27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1" name="Google Shape;681;p27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2" name="Google Shape;682;p27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3" name="Google Shape;683;p27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4" name="Google Shape;684;p27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5" name="Google Shape;685;p27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6" name="Google Shape;686;p27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7" name="Google Shape;687;p27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8" name="Google Shape;688;p27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9" name="Google Shape;689;p27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0" name="Google Shape;690;p27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1" name="Google Shape;691;p27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2" name="Google Shape;692;p27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3" name="Google Shape;693;p27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4" name="Google Shape;694;p27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5" name="Google Shape;695;p27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6" name="Google Shape;696;p27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7" name="Google Shape;697;p27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8" name="Google Shape;698;p27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9" name="Google Shape;699;p27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0" name="Google Shape;700;p27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1" name="Google Shape;701;p27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2" name="Google Shape;702;p27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3" name="Google Shape;703;p27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4" name="Google Shape;704;p27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5" name="Google Shape;705;p27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6" name="Google Shape;706;p27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7" name="Google Shape;707;p27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8" name="Google Shape;708;p27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9" name="Google Shape;709;p27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0" name="Google Shape;710;p27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1" name="Google Shape;711;p27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2" name="Google Shape;712;p27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3" name="Google Shape;713;p27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4" name="Google Shape;714;p27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5" name="Google Shape;715;p27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6" name="Google Shape;716;p27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7" name="Google Shape;717;p27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8" name="Google Shape;718;p27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9" name="Google Shape;719;p27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0" name="Google Shape;720;p27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1" name="Google Shape;721;p27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2" name="Google Shape;722;p27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3" name="Google Shape;723;p27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4" name="Google Shape;724;p27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5" name="Google Shape;725;p27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6" name="Google Shape;726;p27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7" name="Google Shape;727;p27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8" name="Google Shape;728;p27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9" name="Google Shape;729;p27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Google Shape;730;p27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1" name="Google Shape;731;p27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2" name="Google Shape;732;p27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3" name="Google Shape;733;p27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4" name="Google Shape;734;p27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5" name="Google Shape;735;p27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6" name="Google Shape;736;p27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7" name="Google Shape;737;p27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8" name="Google Shape;738;p27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9" name="Google Shape;739;p27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0" name="Google Shape;740;p27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1" name="Google Shape;741;p27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2" name="Google Shape;742;p27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3" name="Google Shape;743;p27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4" name="Google Shape;744;p27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5" name="Google Shape;745;p27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6" name="Google Shape;746;p27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7" name="Google Shape;747;p27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8" name="Google Shape;748;p27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9" name="Google Shape;749;p27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Google Shape;750;p27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27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27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27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27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27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27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27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27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27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27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27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27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27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27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27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27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27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27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9" name="Google Shape;769;p27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0" name="Google Shape;770;p27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27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27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27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27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27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27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27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27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27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27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27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27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27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27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27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27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27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27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Google Shape;789;p27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27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27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27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27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27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27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27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27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27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27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27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27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27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27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27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27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27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27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27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9" name="Google Shape;809;p27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0" name="Google Shape;810;p27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27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27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27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27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27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27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27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27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27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27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27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27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27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27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27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27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27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27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9" name="Google Shape;829;p27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0" name="Google Shape;830;p27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p27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p27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27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27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27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27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27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27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27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27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27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27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3" name="Google Shape;843;p27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27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5" name="Google Shape;845;p27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6" name="Google Shape;846;p27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27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27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27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27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27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2" name="Google Shape;852;p27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3" name="Google Shape;853;p27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4" name="Google Shape;854;p27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5" name="Google Shape;855;p27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27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7" name="Google Shape;857;p27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8" name="Google Shape;858;p27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9" name="Google Shape;859;p27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0" name="Google Shape;860;p27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1" name="Google Shape;861;p27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27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27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27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27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27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7" name="Google Shape;867;p27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8" name="Google Shape;868;p27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9" name="Google Shape;869;p27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0" name="Google Shape;870;p27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27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2" name="Google Shape;872;p27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3" name="Google Shape;873;p27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27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27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27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7" name="Google Shape;877;p27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8" name="Google Shape;878;p27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9" name="Google Shape;879;p27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0" name="Google Shape;880;p27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1" name="Google Shape;881;p27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2" name="Google Shape;882;p27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3" name="Google Shape;883;p27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4" name="Google Shape;884;p27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Google Shape;885;p27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27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7" name="Google Shape;887;p27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8" name="Google Shape;888;p27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9" name="Google Shape;889;p27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0" name="Google Shape;890;p27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1" name="Google Shape;891;p27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2" name="Google Shape;892;p27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3" name="Google Shape;893;p27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4" name="Google Shape;894;p27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5" name="Google Shape;895;p27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6" name="Google Shape;896;p27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7" name="Google Shape;897;p27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8" name="Google Shape;898;p27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9" name="Google Shape;899;p27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0" name="Google Shape;900;p27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1" name="Google Shape;901;p27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2" name="Google Shape;902;p27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27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4" name="Google Shape;904;p27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5" name="Google Shape;905;p27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6" name="Google Shape;906;p27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7" name="Google Shape;907;p27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8" name="Google Shape;908;p27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9" name="Google Shape;909;p27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0" name="Google Shape;910;p27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1" name="Google Shape;911;p27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2" name="Google Shape;912;p27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3" name="Google Shape;913;p27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4" name="Google Shape;914;p27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5" name="Google Shape;915;p27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6" name="Google Shape;916;p27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7" name="Google Shape;917;p27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8" name="Google Shape;918;p27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9" name="Google Shape;919;p27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0" name="Google Shape;920;p27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1" name="Google Shape;921;p27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2" name="Google Shape;922;p27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3" name="Google Shape;923;p27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4" name="Google Shape;924;p27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5" name="Google Shape;925;p27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6" name="Google Shape;926;p27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7" name="Google Shape;927;p27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8" name="Google Shape;928;p27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9" name="Google Shape;929;p27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0" name="Google Shape;930;p27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1" name="Google Shape;931;p27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2" name="Google Shape;932;p27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3" name="Google Shape;933;p27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4" name="Google Shape;934;p27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5" name="Google Shape;935;p27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6" name="Google Shape;936;p27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7" name="Google Shape;937;p27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38" name="Google Shape;938;p27"/>
          <p:cNvSpPr txBox="1"/>
          <p:nvPr/>
        </p:nvSpPr>
        <p:spPr>
          <a:xfrm>
            <a:off x="1389081" y="2454982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</a:pPr>
            <a:r>
              <a:rPr lang="en-US" sz="4800" b="1" i="0" u="none" strike="noStrike" cap="none">
                <a:solidFill>
                  <a:srgbClr val="337177"/>
                </a:solidFill>
                <a:latin typeface="Calibri"/>
                <a:ea typeface="Calibri"/>
                <a:cs typeface="Calibri"/>
                <a:sym typeface="Calibri"/>
              </a:rPr>
              <a:t>THANK YOU FOR ATTENTION!</a:t>
            </a:r>
            <a:endParaRPr sz="4800" b="1" i="0" u="none" strike="noStrike" cap="none">
              <a:solidFill>
                <a:srgbClr val="33717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>
          <a:extLst>
            <a:ext uri="{FF2B5EF4-FFF2-40B4-BE49-F238E27FC236}">
              <a16:creationId xmlns:a16="http://schemas.microsoft.com/office/drawing/2014/main" id="{1E4BF11C-5889-053B-9082-AAAEFBD9AE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">
            <a:extLst>
              <a:ext uri="{FF2B5EF4-FFF2-40B4-BE49-F238E27FC236}">
                <a16:creationId xmlns:a16="http://schemas.microsoft.com/office/drawing/2014/main" id="{A576421D-61E8-150F-67C1-A8C0FA621DAB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 rot="10800000" flipV="1">
            <a:off x="1524000" y="1086596"/>
            <a:ext cx="9144000" cy="408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 dirty="0">
                <a:solidFill>
                  <a:srgbClr val="337177"/>
                </a:solidFill>
              </a:rPr>
              <a:t>CÂU HỎI THẢO LUẬN</a:t>
            </a:r>
            <a:endParaRPr lang="en-US" dirty="0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B609ABEB-C758-A48A-F933-68A78737221A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458094" y="2026340"/>
            <a:ext cx="9275812" cy="2805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1. Các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dạng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năng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lượng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chính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mà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nhà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máy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đang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sử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dụng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là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gì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điện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hơi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nước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nóng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khí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nén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...)?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Đâu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là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dạng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tiêu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thụ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lớn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nhất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2.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Nhà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máy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có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theo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dõi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định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kỳ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chỉ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số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năng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lượng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không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(kWh/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tấn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sản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phẩm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kg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hơi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/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lít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đồ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uống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...)? Xu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hướng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trong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3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năm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gần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đây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ra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sao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3.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Hệ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thống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giám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sát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năng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lượng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(EMS)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đã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được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triển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khai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đến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mức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độ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nào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?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Có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chia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nhỏ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theo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khu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vực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/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công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đoạn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không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68054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"/>
          <p:cNvSpPr txBox="1">
            <a:spLocks noGrp="1"/>
          </p:cNvSpPr>
          <p:nvPr>
            <p:ph type="body" idx="4294967295"/>
          </p:nvPr>
        </p:nvSpPr>
        <p:spPr>
          <a:xfrm>
            <a:off x="570186" y="987667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600" b="1" dirty="0">
                <a:solidFill>
                  <a:srgbClr val="337177"/>
                </a:solidFill>
              </a:rPr>
              <a:t>1. </a:t>
            </a:r>
            <a:r>
              <a:rPr lang="en-US" sz="2600" b="1" dirty="0" err="1">
                <a:solidFill>
                  <a:srgbClr val="337177"/>
                </a:solidFill>
              </a:rPr>
              <a:t>Tổng</a:t>
            </a:r>
            <a:r>
              <a:rPr lang="en-US" sz="2600" b="1" dirty="0">
                <a:solidFill>
                  <a:srgbClr val="337177"/>
                </a:solidFill>
              </a:rPr>
              <a:t> </a:t>
            </a:r>
            <a:r>
              <a:rPr lang="en-US" sz="2600" b="1" dirty="0" err="1">
                <a:solidFill>
                  <a:srgbClr val="337177"/>
                </a:solidFill>
              </a:rPr>
              <a:t>quan</a:t>
            </a:r>
            <a:r>
              <a:rPr lang="en-US" sz="2600" b="1" dirty="0">
                <a:solidFill>
                  <a:srgbClr val="337177"/>
                </a:solidFill>
              </a:rPr>
              <a:t> </a:t>
            </a:r>
            <a:r>
              <a:rPr lang="en-US" sz="2600" b="1" dirty="0" err="1">
                <a:solidFill>
                  <a:srgbClr val="337177"/>
                </a:solidFill>
              </a:rPr>
              <a:t>về</a:t>
            </a:r>
            <a:r>
              <a:rPr lang="en-US" sz="2600" b="1" dirty="0">
                <a:solidFill>
                  <a:srgbClr val="337177"/>
                </a:solidFill>
              </a:rPr>
              <a:t> </a:t>
            </a:r>
            <a:r>
              <a:rPr lang="en-US" sz="2600" b="1" dirty="0" err="1">
                <a:solidFill>
                  <a:srgbClr val="337177"/>
                </a:solidFill>
              </a:rPr>
              <a:t>ngành</a:t>
            </a:r>
            <a:r>
              <a:rPr lang="en-US" sz="2600" b="1" dirty="0">
                <a:solidFill>
                  <a:srgbClr val="337177"/>
                </a:solidFill>
              </a:rPr>
              <a:t> </a:t>
            </a:r>
            <a:r>
              <a:rPr lang="en-US" sz="2600" b="1" dirty="0" err="1">
                <a:solidFill>
                  <a:srgbClr val="337177"/>
                </a:solidFill>
              </a:rPr>
              <a:t>công</a:t>
            </a:r>
            <a:r>
              <a:rPr lang="en-US" sz="2600" b="1" dirty="0">
                <a:solidFill>
                  <a:srgbClr val="337177"/>
                </a:solidFill>
              </a:rPr>
              <a:t> </a:t>
            </a:r>
            <a:r>
              <a:rPr lang="en-US" sz="2600" b="1" dirty="0" err="1">
                <a:solidFill>
                  <a:srgbClr val="337177"/>
                </a:solidFill>
              </a:rPr>
              <a:t>nghiệp</a:t>
            </a:r>
            <a:r>
              <a:rPr lang="en-US" sz="2600" b="1" dirty="0">
                <a:solidFill>
                  <a:srgbClr val="337177"/>
                </a:solidFill>
              </a:rPr>
              <a:t> </a:t>
            </a:r>
            <a:r>
              <a:rPr lang="en-US" sz="2600" b="1" dirty="0" err="1">
                <a:solidFill>
                  <a:srgbClr val="337177"/>
                </a:solidFill>
              </a:rPr>
              <a:t>đồ</a:t>
            </a:r>
            <a:r>
              <a:rPr lang="en-US" sz="2600" b="1" dirty="0">
                <a:solidFill>
                  <a:srgbClr val="337177"/>
                </a:solidFill>
              </a:rPr>
              <a:t> </a:t>
            </a:r>
            <a:r>
              <a:rPr lang="en-US" sz="2600" b="1" dirty="0" err="1">
                <a:solidFill>
                  <a:srgbClr val="337177"/>
                </a:solidFill>
              </a:rPr>
              <a:t>uống</a:t>
            </a:r>
            <a:endParaRPr lang="en-US" sz="2600" b="1" dirty="0">
              <a:solidFill>
                <a:srgbClr val="337177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743269-2811-F1F0-273A-FFE2457F8F5E}"/>
              </a:ext>
            </a:extLst>
          </p:cNvPr>
          <p:cNvSpPr txBox="1"/>
          <p:nvPr/>
        </p:nvSpPr>
        <p:spPr>
          <a:xfrm>
            <a:off x="570186" y="2006089"/>
            <a:ext cx="11361683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/>
              <a:t>Giới thiệu về ngành bia, nước giải khát, nước đóng chai...</a:t>
            </a:r>
          </a:p>
          <a:p>
            <a:pPr marL="346075" lvl="1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/>
              <a:t>Đặc điểm về tiêu thụ năng lượng của: điện, hơi, nước, khí nén...</a:t>
            </a:r>
          </a:p>
          <a:p>
            <a:pPr marL="346075" lvl="1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/>
              <a:t>Các công đoạn chính trong dây chuyền sản xuất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79810F05-2D6F-AEB8-2CA7-7CA0A49AA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">
            <a:extLst>
              <a:ext uri="{FF2B5EF4-FFF2-40B4-BE49-F238E27FC236}">
                <a16:creationId xmlns:a16="http://schemas.microsoft.com/office/drawing/2014/main" id="{6C631DE4-30BB-E82C-2CD5-B3478E6B97B9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49740" y="844325"/>
            <a:ext cx="10515600" cy="553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000" b="1" dirty="0">
                <a:solidFill>
                  <a:srgbClr val="337177"/>
                </a:solidFill>
              </a:rPr>
              <a:t> </a:t>
            </a:r>
            <a:r>
              <a:rPr lang="en-US" sz="2000" b="1" dirty="0" err="1">
                <a:solidFill>
                  <a:srgbClr val="337177"/>
                </a:solidFill>
              </a:rPr>
              <a:t>Sơ</a:t>
            </a:r>
            <a:r>
              <a:rPr lang="en-US" sz="2000" b="1" dirty="0">
                <a:solidFill>
                  <a:srgbClr val="337177"/>
                </a:solidFill>
              </a:rPr>
              <a:t> </a:t>
            </a:r>
            <a:r>
              <a:rPr lang="en-US" sz="2000" b="1" dirty="0" err="1">
                <a:solidFill>
                  <a:srgbClr val="337177"/>
                </a:solidFill>
              </a:rPr>
              <a:t>đồ</a:t>
            </a:r>
            <a:r>
              <a:rPr lang="en-US" sz="2000" b="1" dirty="0">
                <a:solidFill>
                  <a:srgbClr val="337177"/>
                </a:solidFill>
              </a:rPr>
              <a:t> </a:t>
            </a:r>
            <a:r>
              <a:rPr lang="en-US" sz="2000" b="1" dirty="0" err="1">
                <a:solidFill>
                  <a:srgbClr val="337177"/>
                </a:solidFill>
              </a:rPr>
              <a:t>quy</a:t>
            </a:r>
            <a:r>
              <a:rPr lang="en-US" sz="2000" b="1" dirty="0">
                <a:solidFill>
                  <a:srgbClr val="337177"/>
                </a:solidFill>
              </a:rPr>
              <a:t> </a:t>
            </a:r>
            <a:r>
              <a:rPr lang="en-US" sz="2000" b="1" dirty="0" err="1">
                <a:solidFill>
                  <a:srgbClr val="337177"/>
                </a:solidFill>
              </a:rPr>
              <a:t>trình</a:t>
            </a:r>
            <a:r>
              <a:rPr lang="en-US" sz="2000" b="1" dirty="0">
                <a:solidFill>
                  <a:srgbClr val="337177"/>
                </a:solidFill>
              </a:rPr>
              <a:t> </a:t>
            </a:r>
            <a:r>
              <a:rPr lang="en-US" sz="2000" b="1" dirty="0" err="1">
                <a:solidFill>
                  <a:srgbClr val="337177"/>
                </a:solidFill>
              </a:rPr>
              <a:t>công</a:t>
            </a:r>
            <a:r>
              <a:rPr lang="en-US" sz="2000" b="1" dirty="0">
                <a:solidFill>
                  <a:srgbClr val="337177"/>
                </a:solidFill>
              </a:rPr>
              <a:t> </a:t>
            </a:r>
            <a:r>
              <a:rPr lang="en-US" sz="2000" b="1" dirty="0" err="1">
                <a:solidFill>
                  <a:srgbClr val="337177"/>
                </a:solidFill>
              </a:rPr>
              <a:t>nghệ</a:t>
            </a:r>
            <a:r>
              <a:rPr lang="en-US" sz="2000" b="1" dirty="0">
                <a:solidFill>
                  <a:srgbClr val="337177"/>
                </a:solidFill>
              </a:rPr>
              <a:t> </a:t>
            </a:r>
            <a:r>
              <a:rPr lang="en-US" sz="2000" b="1" dirty="0" err="1">
                <a:solidFill>
                  <a:srgbClr val="337177"/>
                </a:solidFill>
              </a:rPr>
              <a:t>sản</a:t>
            </a:r>
            <a:r>
              <a:rPr lang="en-US" sz="2000" b="1" dirty="0">
                <a:solidFill>
                  <a:srgbClr val="337177"/>
                </a:solidFill>
              </a:rPr>
              <a:t> </a:t>
            </a:r>
            <a:r>
              <a:rPr lang="en-US" sz="2000" b="1" dirty="0" err="1">
                <a:solidFill>
                  <a:srgbClr val="337177"/>
                </a:solidFill>
              </a:rPr>
              <a:t>xuất</a:t>
            </a:r>
            <a:r>
              <a:rPr lang="en-US" sz="2000" b="1" dirty="0">
                <a:solidFill>
                  <a:srgbClr val="337177"/>
                </a:solidFill>
              </a:rPr>
              <a:t> </a:t>
            </a:r>
            <a:r>
              <a:rPr lang="en-US" sz="2000" b="1" dirty="0" err="1">
                <a:solidFill>
                  <a:srgbClr val="337177"/>
                </a:solidFill>
              </a:rPr>
              <a:t>đồ</a:t>
            </a:r>
            <a:r>
              <a:rPr lang="en-US" sz="2000" b="1" dirty="0">
                <a:solidFill>
                  <a:srgbClr val="337177"/>
                </a:solidFill>
              </a:rPr>
              <a:t> </a:t>
            </a:r>
            <a:r>
              <a:rPr lang="en-US" sz="2000" b="1" dirty="0" err="1">
                <a:solidFill>
                  <a:srgbClr val="337177"/>
                </a:solidFill>
              </a:rPr>
              <a:t>uống</a:t>
            </a:r>
            <a:endParaRPr lang="en-US" sz="2000" b="1" dirty="0">
              <a:solidFill>
                <a:srgbClr val="337177"/>
              </a:solidFill>
            </a:endParaRPr>
          </a:p>
        </p:txBody>
      </p:sp>
      <p:sp>
        <p:nvSpPr>
          <p:cNvPr id="2" name="Google Shape;442;p6">
            <a:extLst>
              <a:ext uri="{FF2B5EF4-FFF2-40B4-BE49-F238E27FC236}">
                <a16:creationId xmlns:a16="http://schemas.microsoft.com/office/drawing/2014/main" id="{4FEFCCF4-62C0-9233-F31E-741A60493BCB}"/>
              </a:ext>
            </a:extLst>
          </p:cNvPr>
          <p:cNvSpPr txBox="1"/>
          <p:nvPr/>
        </p:nvSpPr>
        <p:spPr>
          <a:xfrm>
            <a:off x="4082433" y="1492517"/>
            <a:ext cx="49911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dirty="0">
                <a:solidFill>
                  <a:srgbClr val="337177"/>
                </a:solidFill>
              </a:rPr>
              <a:t>Quy </a:t>
            </a:r>
            <a:r>
              <a:rPr lang="en-US" sz="2600" b="1" dirty="0" err="1">
                <a:solidFill>
                  <a:srgbClr val="337177"/>
                </a:solidFill>
              </a:rPr>
              <a:t>trình</a:t>
            </a:r>
            <a:r>
              <a:rPr lang="en-US" sz="2600" b="1" dirty="0">
                <a:solidFill>
                  <a:srgbClr val="337177"/>
                </a:solidFill>
              </a:rPr>
              <a:t> </a:t>
            </a:r>
            <a:r>
              <a:rPr lang="en-US" sz="2600" b="1" dirty="0" err="1">
                <a:solidFill>
                  <a:srgbClr val="337177"/>
                </a:solidFill>
              </a:rPr>
              <a:t>công</a:t>
            </a:r>
            <a:r>
              <a:rPr lang="en-US" sz="2600" b="1" dirty="0">
                <a:solidFill>
                  <a:srgbClr val="337177"/>
                </a:solidFill>
              </a:rPr>
              <a:t> </a:t>
            </a:r>
            <a:r>
              <a:rPr lang="en-US" sz="2600" b="1" dirty="0" err="1">
                <a:solidFill>
                  <a:srgbClr val="337177"/>
                </a:solidFill>
              </a:rPr>
              <a:t>nghệ</a:t>
            </a:r>
            <a:r>
              <a:rPr lang="en-US" sz="2600" b="1" dirty="0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 (1) </a:t>
            </a:r>
            <a:endParaRPr sz="2600" dirty="0"/>
          </a:p>
        </p:txBody>
      </p:sp>
      <p:sp>
        <p:nvSpPr>
          <p:cNvPr id="4" name="Google Shape;443;p6">
            <a:extLst>
              <a:ext uri="{FF2B5EF4-FFF2-40B4-BE49-F238E27FC236}">
                <a16:creationId xmlns:a16="http://schemas.microsoft.com/office/drawing/2014/main" id="{4449D6D5-4F06-FE94-24A7-97CCE4377589}"/>
              </a:ext>
            </a:extLst>
          </p:cNvPr>
          <p:cNvSpPr txBox="1">
            <a:spLocks/>
          </p:cNvSpPr>
          <p:nvPr/>
        </p:nvSpPr>
        <p:spPr>
          <a:xfrm>
            <a:off x="1923394" y="1892627"/>
            <a:ext cx="9309179" cy="49653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800"/>
            </a:pPr>
            <a:r>
              <a:rPr lang="en-US" sz="1800"/>
              <a:t>Sơ đồ quy trình công nghệ sản xuất nước giải khát không gas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D29FBB-9FF6-1B4A-82DF-D6F285396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5937" y="2077293"/>
            <a:ext cx="4560125" cy="428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292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7"/>
          <p:cNvSpPr txBox="1">
            <a:spLocks noGrp="1"/>
          </p:cNvSpPr>
          <p:nvPr>
            <p:ph type="ctrTitle" idx="4294967295"/>
          </p:nvPr>
        </p:nvSpPr>
        <p:spPr>
          <a:xfrm>
            <a:off x="1524000" y="1683477"/>
            <a:ext cx="9372600" cy="5202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/>
              <a:t>Sơ đồ quy trình công nghệ sản xuất nước giải khát có gas</a:t>
            </a:r>
            <a:endParaRPr/>
          </a:p>
        </p:txBody>
      </p:sp>
      <p:sp>
        <p:nvSpPr>
          <p:cNvPr id="451" name="Google Shape;451;p7"/>
          <p:cNvSpPr txBox="1"/>
          <p:nvPr/>
        </p:nvSpPr>
        <p:spPr>
          <a:xfrm>
            <a:off x="3714750" y="1483422"/>
            <a:ext cx="49911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-US" sz="2600" b="1" dirty="0">
                <a:solidFill>
                  <a:srgbClr val="337177"/>
                </a:solidFill>
              </a:rPr>
              <a:t>Quy </a:t>
            </a:r>
            <a:r>
              <a:rPr lang="en-US" sz="2600" b="1" dirty="0" err="1">
                <a:solidFill>
                  <a:srgbClr val="337177"/>
                </a:solidFill>
              </a:rPr>
              <a:t>trình</a:t>
            </a:r>
            <a:r>
              <a:rPr lang="en-US" sz="2600" b="1" dirty="0">
                <a:solidFill>
                  <a:srgbClr val="337177"/>
                </a:solidFill>
              </a:rPr>
              <a:t> </a:t>
            </a:r>
            <a:r>
              <a:rPr lang="en-US" sz="2600" b="1" dirty="0" err="1">
                <a:solidFill>
                  <a:srgbClr val="337177"/>
                </a:solidFill>
              </a:rPr>
              <a:t>công</a:t>
            </a:r>
            <a:r>
              <a:rPr lang="en-US" sz="2600" b="1" dirty="0">
                <a:solidFill>
                  <a:srgbClr val="337177"/>
                </a:solidFill>
              </a:rPr>
              <a:t> </a:t>
            </a:r>
            <a:r>
              <a:rPr lang="en-US" sz="2600" b="1" dirty="0" err="1">
                <a:solidFill>
                  <a:srgbClr val="337177"/>
                </a:solidFill>
              </a:rPr>
              <a:t>nghệ</a:t>
            </a:r>
            <a:r>
              <a:rPr lang="en-US" sz="2600" b="1" dirty="0">
                <a:solidFill>
                  <a:srgbClr val="337177"/>
                </a:solidFill>
              </a:rPr>
              <a:t> </a:t>
            </a:r>
            <a:r>
              <a:rPr lang="en-US" sz="2600" b="1" dirty="0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(2) </a:t>
            </a:r>
            <a:endParaRPr sz="2600" dirty="0"/>
          </a:p>
        </p:txBody>
      </p:sp>
      <p:sp>
        <p:nvSpPr>
          <p:cNvPr id="2" name="Google Shape;425;p3">
            <a:extLst>
              <a:ext uri="{FF2B5EF4-FFF2-40B4-BE49-F238E27FC236}">
                <a16:creationId xmlns:a16="http://schemas.microsoft.com/office/drawing/2014/main" id="{51D45D3F-8369-A696-8B68-D8AAD0B7C715}"/>
              </a:ext>
            </a:extLst>
          </p:cNvPr>
          <p:cNvSpPr txBox="1">
            <a:spLocks/>
          </p:cNvSpPr>
          <p:nvPr/>
        </p:nvSpPr>
        <p:spPr>
          <a:xfrm>
            <a:off x="270522" y="831383"/>
            <a:ext cx="1051560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</a:pPr>
            <a:r>
              <a:rPr lang="en-US" b="1" dirty="0" err="1">
                <a:solidFill>
                  <a:srgbClr val="337177"/>
                </a:solidFill>
              </a:rPr>
              <a:t>Sơ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đồ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quy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trình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công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nghệ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sản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xuất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đồ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uống</a:t>
            </a:r>
            <a:endParaRPr lang="en-US" b="1" dirty="0">
              <a:solidFill>
                <a:srgbClr val="337177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3D4399-9F8D-845A-312F-9109B9D08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9178" y="2083587"/>
            <a:ext cx="5416672" cy="415712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8"/>
          <p:cNvSpPr txBox="1">
            <a:spLocks noGrp="1"/>
          </p:cNvSpPr>
          <p:nvPr>
            <p:ph type="ctrTitle" idx="4294967295"/>
          </p:nvPr>
        </p:nvSpPr>
        <p:spPr>
          <a:xfrm>
            <a:off x="1524000" y="1881153"/>
            <a:ext cx="9372600" cy="5049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/>
              <a:t>Sơ đồ quy trình công nghệ pha chế si rô nước ngọt có gas</a:t>
            </a:r>
            <a:endParaRPr/>
          </a:p>
        </p:txBody>
      </p:sp>
      <p:sp>
        <p:nvSpPr>
          <p:cNvPr id="458" name="Google Shape;458;p8"/>
          <p:cNvSpPr txBox="1"/>
          <p:nvPr/>
        </p:nvSpPr>
        <p:spPr>
          <a:xfrm>
            <a:off x="3714750" y="1481043"/>
            <a:ext cx="49911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>
                <a:solidFill>
                  <a:srgbClr val="337177"/>
                </a:solidFill>
              </a:rPr>
              <a:t>Quy trình công nghệ</a:t>
            </a:r>
            <a:r>
              <a:rPr lang="en-US" sz="2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 (3) </a:t>
            </a:r>
            <a:endParaRPr sz="2600"/>
          </a:p>
        </p:txBody>
      </p:sp>
      <p:sp>
        <p:nvSpPr>
          <p:cNvPr id="2" name="Google Shape;425;p3">
            <a:extLst>
              <a:ext uri="{FF2B5EF4-FFF2-40B4-BE49-F238E27FC236}">
                <a16:creationId xmlns:a16="http://schemas.microsoft.com/office/drawing/2014/main" id="{24645D9C-4975-4F30-75EE-8A71ED7260D4}"/>
              </a:ext>
            </a:extLst>
          </p:cNvPr>
          <p:cNvSpPr txBox="1">
            <a:spLocks/>
          </p:cNvSpPr>
          <p:nvPr/>
        </p:nvSpPr>
        <p:spPr>
          <a:xfrm>
            <a:off x="381000" y="788586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</a:pPr>
            <a:r>
              <a:rPr lang="en-US" sz="2600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Sơ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đồ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quy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trình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công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nghệ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sản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xuất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đồ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uống</a:t>
            </a:r>
            <a:endParaRPr lang="en-US" sz="2600" b="1" dirty="0">
              <a:solidFill>
                <a:srgbClr val="337177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04FB7C-A2A9-8853-46FA-A61DDA83A3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1955" y="1986838"/>
            <a:ext cx="4593689" cy="447078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5DCCA-2EFB-C680-4CD9-38BF6BCF8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>
            <a:extLst>
              <a:ext uri="{FF2B5EF4-FFF2-40B4-BE49-F238E27FC236}">
                <a16:creationId xmlns:a16="http://schemas.microsoft.com/office/drawing/2014/main" id="{E2B145A9-E0A5-AA38-04EA-0853D2D3AC40}"/>
              </a:ext>
            </a:extLst>
          </p:cNvPr>
          <p:cNvSpPr/>
          <p:nvPr/>
        </p:nvSpPr>
        <p:spPr>
          <a:xfrm>
            <a:off x="2188180" y="6556403"/>
            <a:ext cx="8268510" cy="3672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75"/>
              </a:lnSpc>
            </a:pPr>
            <a:r>
              <a:rPr lang="en-US" sz="1667">
                <a:solidFill>
                  <a:srgbClr val="454240"/>
                </a:solidFill>
              </a:rPr>
              <a:t>                           </a:t>
            </a:r>
            <a:r>
              <a:rPr lang="vi-VN" sz="1667">
                <a:solidFill>
                  <a:srgbClr val="454240"/>
                </a:solidFill>
              </a:rPr>
              <a:t>Sơ đồ quy trình công nghệ </a:t>
            </a:r>
            <a:r>
              <a:rPr lang="en-US" sz="1667">
                <a:solidFill>
                  <a:srgbClr val="4542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 xuất bia</a:t>
            </a:r>
            <a:endParaRPr lang="en-US" sz="1667"/>
          </a:p>
          <a:p>
            <a:pPr>
              <a:lnSpc>
                <a:spcPts val="2375"/>
              </a:lnSpc>
            </a:pPr>
            <a:endParaRPr lang="en-US" sz="1667"/>
          </a:p>
          <a:p>
            <a:pPr>
              <a:lnSpc>
                <a:spcPts val="2375"/>
              </a:lnSpc>
            </a:pPr>
            <a:endParaRPr lang="en-US" sz="1667" dirty="0"/>
          </a:p>
        </p:txBody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54A51EAF-66A3-CC97-BBDA-87C98DE7FE00}"/>
              </a:ext>
            </a:extLst>
          </p:cNvPr>
          <p:cNvSpPr/>
          <p:nvPr/>
        </p:nvSpPr>
        <p:spPr>
          <a:xfrm>
            <a:off x="661492" y="5417193"/>
            <a:ext cx="302419" cy="302419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 sz="1167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0">
            <a:extLst>
              <a:ext uri="{FF2B5EF4-FFF2-40B4-BE49-F238E27FC236}">
                <a16:creationId xmlns:a16="http://schemas.microsoft.com/office/drawing/2014/main" id="{127D0195-2146-C1B0-86B9-0BEEE0396358}"/>
              </a:ext>
            </a:extLst>
          </p:cNvPr>
          <p:cNvSpPr/>
          <p:nvPr/>
        </p:nvSpPr>
        <p:spPr>
          <a:xfrm>
            <a:off x="963911" y="593711"/>
            <a:ext cx="9837333" cy="5082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4400" b="1">
                <a:solidFill>
                  <a:srgbClr val="337177"/>
                </a:solidFill>
              </a:rPr>
              <a:t> </a:t>
            </a:r>
          </a:p>
        </p:txBody>
      </p:sp>
      <p:pic>
        <p:nvPicPr>
          <p:cNvPr id="1026" name="Picture 2" descr="Generated image">
            <a:extLst>
              <a:ext uri="{FF2B5EF4-FFF2-40B4-BE49-F238E27FC236}">
                <a16:creationId xmlns:a16="http://schemas.microsoft.com/office/drawing/2014/main" id="{9C75A9DA-1817-FC0E-4572-6A88C09EFD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326" y="1805666"/>
            <a:ext cx="2796628" cy="4458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17E88B2-6D82-E1CE-EC05-D4BFDA93C7F1}"/>
              </a:ext>
            </a:extLst>
          </p:cNvPr>
          <p:cNvSpPr txBox="1"/>
          <p:nvPr/>
        </p:nvSpPr>
        <p:spPr>
          <a:xfrm>
            <a:off x="1888358" y="937818"/>
            <a:ext cx="798843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337177"/>
                </a:solidFill>
              </a:rPr>
              <a:t>Sơ</a:t>
            </a:r>
            <a:r>
              <a:rPr lang="en-US" sz="2400" b="1" dirty="0">
                <a:solidFill>
                  <a:srgbClr val="337177"/>
                </a:solidFill>
              </a:rPr>
              <a:t> </a:t>
            </a:r>
            <a:r>
              <a:rPr lang="en-US" sz="2400" b="1" dirty="0" err="1">
                <a:solidFill>
                  <a:srgbClr val="337177"/>
                </a:solidFill>
              </a:rPr>
              <a:t>đồ</a:t>
            </a:r>
            <a:r>
              <a:rPr lang="en-US" sz="2400" b="1" dirty="0">
                <a:solidFill>
                  <a:srgbClr val="337177"/>
                </a:solidFill>
              </a:rPr>
              <a:t> </a:t>
            </a:r>
            <a:r>
              <a:rPr lang="en-US" sz="2400" b="1" dirty="0" err="1">
                <a:solidFill>
                  <a:srgbClr val="337177"/>
                </a:solidFill>
              </a:rPr>
              <a:t>quy</a:t>
            </a:r>
            <a:r>
              <a:rPr lang="en-US" sz="2400" b="1" dirty="0">
                <a:solidFill>
                  <a:srgbClr val="337177"/>
                </a:solidFill>
              </a:rPr>
              <a:t> </a:t>
            </a:r>
            <a:r>
              <a:rPr lang="en-US" sz="2400" b="1" dirty="0" err="1">
                <a:solidFill>
                  <a:srgbClr val="337177"/>
                </a:solidFill>
              </a:rPr>
              <a:t>trình</a:t>
            </a:r>
            <a:r>
              <a:rPr lang="en-US" sz="2400" b="1" dirty="0">
                <a:solidFill>
                  <a:srgbClr val="337177"/>
                </a:solidFill>
              </a:rPr>
              <a:t> </a:t>
            </a:r>
            <a:r>
              <a:rPr lang="en-US" sz="2400" b="1" dirty="0" err="1">
                <a:solidFill>
                  <a:srgbClr val="337177"/>
                </a:solidFill>
              </a:rPr>
              <a:t>công</a:t>
            </a:r>
            <a:r>
              <a:rPr lang="en-US" sz="2400" b="1" dirty="0">
                <a:solidFill>
                  <a:srgbClr val="337177"/>
                </a:solidFill>
              </a:rPr>
              <a:t> </a:t>
            </a:r>
            <a:r>
              <a:rPr lang="en-US" sz="2400" b="1" dirty="0" err="1">
                <a:solidFill>
                  <a:srgbClr val="337177"/>
                </a:solidFill>
              </a:rPr>
              <a:t>nghệ</a:t>
            </a:r>
            <a:r>
              <a:rPr lang="en-US" sz="2400" b="1" dirty="0">
                <a:solidFill>
                  <a:srgbClr val="337177"/>
                </a:solidFill>
              </a:rPr>
              <a:t> </a:t>
            </a:r>
            <a:r>
              <a:rPr lang="en-US" sz="2400" b="1" dirty="0" err="1">
                <a:solidFill>
                  <a:srgbClr val="337177"/>
                </a:solidFill>
              </a:rPr>
              <a:t>sản</a:t>
            </a:r>
            <a:r>
              <a:rPr lang="en-US" sz="2400" b="1" dirty="0">
                <a:solidFill>
                  <a:srgbClr val="337177"/>
                </a:solidFill>
              </a:rPr>
              <a:t> </a:t>
            </a:r>
            <a:r>
              <a:rPr lang="en-US" sz="2400" b="1" dirty="0" err="1">
                <a:solidFill>
                  <a:srgbClr val="337177"/>
                </a:solidFill>
              </a:rPr>
              <a:t>xuất</a:t>
            </a:r>
            <a:r>
              <a:rPr lang="en-US" sz="2400" b="1" dirty="0">
                <a:solidFill>
                  <a:srgbClr val="337177"/>
                </a:solidFill>
              </a:rPr>
              <a:t> </a:t>
            </a:r>
            <a:r>
              <a:rPr lang="en-US" sz="2400" b="1" dirty="0" err="1">
                <a:solidFill>
                  <a:srgbClr val="337177"/>
                </a:solidFill>
              </a:rPr>
              <a:t>đồ</a:t>
            </a:r>
            <a:r>
              <a:rPr lang="en-US" sz="2400" b="1" dirty="0">
                <a:solidFill>
                  <a:srgbClr val="337177"/>
                </a:solidFill>
              </a:rPr>
              <a:t> </a:t>
            </a:r>
            <a:r>
              <a:rPr lang="en-US" sz="2400" b="1" dirty="0" err="1">
                <a:solidFill>
                  <a:srgbClr val="337177"/>
                </a:solidFill>
              </a:rPr>
              <a:t>uống</a:t>
            </a:r>
            <a:r>
              <a:rPr lang="en-US" sz="2400" b="1" dirty="0">
                <a:solidFill>
                  <a:srgbClr val="337177"/>
                </a:solidFill>
              </a:rPr>
              <a:t> </a:t>
            </a:r>
          </a:p>
          <a:p>
            <a:pPr algn="ctr"/>
            <a:r>
              <a:rPr lang="en-US" sz="2400" b="1" dirty="0">
                <a:solidFill>
                  <a:srgbClr val="337177"/>
                </a:solidFill>
              </a:rPr>
              <a:t>Quy </a:t>
            </a:r>
            <a:r>
              <a:rPr lang="en-US" sz="2400" b="1" dirty="0" err="1">
                <a:solidFill>
                  <a:srgbClr val="337177"/>
                </a:solidFill>
              </a:rPr>
              <a:t>trình</a:t>
            </a:r>
            <a:r>
              <a:rPr lang="en-US" sz="2400" b="1" dirty="0">
                <a:solidFill>
                  <a:srgbClr val="337177"/>
                </a:solidFill>
              </a:rPr>
              <a:t> </a:t>
            </a:r>
            <a:r>
              <a:rPr lang="en-US" sz="2400" b="1" dirty="0" err="1">
                <a:solidFill>
                  <a:srgbClr val="337177"/>
                </a:solidFill>
              </a:rPr>
              <a:t>công</a:t>
            </a:r>
            <a:r>
              <a:rPr lang="en-US" sz="2400" b="1" dirty="0">
                <a:solidFill>
                  <a:srgbClr val="337177"/>
                </a:solidFill>
              </a:rPr>
              <a:t> </a:t>
            </a:r>
            <a:r>
              <a:rPr lang="en-US" sz="2400" b="1" dirty="0" err="1">
                <a:solidFill>
                  <a:srgbClr val="337177"/>
                </a:solidFill>
              </a:rPr>
              <a:t>nghệ</a:t>
            </a:r>
            <a:r>
              <a:rPr lang="en-US" sz="2400" b="1" dirty="0">
                <a:solidFill>
                  <a:srgbClr val="337177"/>
                </a:solidFill>
              </a:rPr>
              <a:t> (4)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1500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>
          <a:extLst>
            <a:ext uri="{FF2B5EF4-FFF2-40B4-BE49-F238E27FC236}">
              <a16:creationId xmlns:a16="http://schemas.microsoft.com/office/drawing/2014/main" id="{5D951B1E-7E19-EBB5-49CF-FD58542F28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8">
            <a:extLst>
              <a:ext uri="{FF2B5EF4-FFF2-40B4-BE49-F238E27FC236}">
                <a16:creationId xmlns:a16="http://schemas.microsoft.com/office/drawing/2014/main" id="{628D2110-5A76-06E0-21F6-205E365E4451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1524000" y="1974670"/>
            <a:ext cx="9372600" cy="5049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/>
              <a:t>Sơ đồ quy trình công nghệ sản xuất sữa</a:t>
            </a:r>
            <a:endParaRPr/>
          </a:p>
        </p:txBody>
      </p:sp>
      <p:sp>
        <p:nvSpPr>
          <p:cNvPr id="458" name="Google Shape;458;p8">
            <a:extLst>
              <a:ext uri="{FF2B5EF4-FFF2-40B4-BE49-F238E27FC236}">
                <a16:creationId xmlns:a16="http://schemas.microsoft.com/office/drawing/2014/main" id="{5F7E7599-8E37-7E0B-A97B-B590544421B2}"/>
              </a:ext>
            </a:extLst>
          </p:cNvPr>
          <p:cNvSpPr txBox="1"/>
          <p:nvPr/>
        </p:nvSpPr>
        <p:spPr>
          <a:xfrm>
            <a:off x="3714750" y="1574560"/>
            <a:ext cx="49911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dirty="0">
                <a:solidFill>
                  <a:srgbClr val="337177"/>
                </a:solidFill>
              </a:rPr>
              <a:t>Quy </a:t>
            </a:r>
            <a:r>
              <a:rPr lang="en-US" sz="2600" b="1" dirty="0" err="1">
                <a:solidFill>
                  <a:srgbClr val="337177"/>
                </a:solidFill>
              </a:rPr>
              <a:t>trình</a:t>
            </a:r>
            <a:r>
              <a:rPr lang="en-US" sz="2600" b="1" dirty="0">
                <a:solidFill>
                  <a:srgbClr val="337177"/>
                </a:solidFill>
              </a:rPr>
              <a:t> </a:t>
            </a:r>
            <a:r>
              <a:rPr lang="en-US" sz="2600" b="1" dirty="0" err="1">
                <a:solidFill>
                  <a:srgbClr val="337177"/>
                </a:solidFill>
              </a:rPr>
              <a:t>công</a:t>
            </a:r>
            <a:r>
              <a:rPr lang="en-US" sz="2600" b="1" dirty="0">
                <a:solidFill>
                  <a:srgbClr val="337177"/>
                </a:solidFill>
              </a:rPr>
              <a:t> </a:t>
            </a:r>
            <a:r>
              <a:rPr lang="en-US" sz="2600" b="1" dirty="0" err="1">
                <a:solidFill>
                  <a:srgbClr val="337177"/>
                </a:solidFill>
              </a:rPr>
              <a:t>nghệ</a:t>
            </a:r>
            <a:r>
              <a:rPr lang="en-US" sz="2600" b="1" dirty="0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 (5) </a:t>
            </a:r>
            <a:endParaRPr sz="2600" dirty="0"/>
          </a:p>
        </p:txBody>
      </p:sp>
      <p:sp>
        <p:nvSpPr>
          <p:cNvPr id="2" name="Google Shape;425;p3">
            <a:extLst>
              <a:ext uri="{FF2B5EF4-FFF2-40B4-BE49-F238E27FC236}">
                <a16:creationId xmlns:a16="http://schemas.microsoft.com/office/drawing/2014/main" id="{044632FE-DB34-1649-ECF8-BB82335D8290}"/>
              </a:ext>
            </a:extLst>
          </p:cNvPr>
          <p:cNvSpPr txBox="1">
            <a:spLocks/>
          </p:cNvSpPr>
          <p:nvPr/>
        </p:nvSpPr>
        <p:spPr>
          <a:xfrm>
            <a:off x="381000" y="882103"/>
            <a:ext cx="1051560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</a:pP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Sơ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đồ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quy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trình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công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nghệ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sản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xuất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đồ</a:t>
            </a:r>
            <a:r>
              <a:rPr lang="en-US" b="1" dirty="0">
                <a:solidFill>
                  <a:srgbClr val="337177"/>
                </a:solidFill>
              </a:rPr>
              <a:t> </a:t>
            </a:r>
            <a:r>
              <a:rPr lang="en-US" b="1" dirty="0" err="1">
                <a:solidFill>
                  <a:srgbClr val="337177"/>
                </a:solidFill>
              </a:rPr>
              <a:t>uống</a:t>
            </a:r>
            <a:endParaRPr lang="en-US" b="1" dirty="0">
              <a:solidFill>
                <a:srgbClr val="337177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3BDCE047-0C89-BF1D-7148-C5C21E2D2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917" y="1963337"/>
            <a:ext cx="3058532" cy="458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551741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Trống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1692</Words>
  <Application>Microsoft Office PowerPoint</Application>
  <PresentationFormat>Widescreen</PresentationFormat>
  <Paragraphs>194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Wingdings</vt:lpstr>
      <vt:lpstr>Times New Roman</vt:lpstr>
      <vt:lpstr>Calibri</vt:lpstr>
      <vt:lpstr>Arial</vt:lpstr>
      <vt:lpstr>Fira Sans Extra Condensed</vt:lpstr>
      <vt:lpstr>Slide Trống</vt:lpstr>
      <vt:lpstr>PowerPoint Presentation</vt:lpstr>
      <vt:lpstr>NỘI DUNG</vt:lpstr>
      <vt:lpstr>CÂU HỎI THẢO LUẬN</vt:lpstr>
      <vt:lpstr>PowerPoint Presentation</vt:lpstr>
      <vt:lpstr>PowerPoint Presentation</vt:lpstr>
      <vt:lpstr>Sơ đồ quy trình công nghệ sản xuất nước giải khát có gas</vt:lpstr>
      <vt:lpstr>Sơ đồ quy trình công nghệ pha chế si rô nước ngọt có gas</vt:lpstr>
      <vt:lpstr>PowerPoint Presentation</vt:lpstr>
      <vt:lpstr>Sơ đồ quy trình công nghệ sản xuất sữa</vt:lpstr>
      <vt:lpstr>Các loại năng lượng được sử dụng trong dây chuyền - Điện năng được sử dụng hầu hết tất cả các thiết bị trong dây chuyền sản xuất và các thiết bị hệ thống phụ trợ khác như: hệ thống chiếu sáng, hệ thống lạnh và điều hòa không khí, máy nén khí,… - Hơi được dùng để gia nhiệt cho sản xuất. - Dầu DO được dùng để chạy máy phát điện dự phòng, xe nâng, bơm cứu hỏa, xe nội bộ. </vt:lpstr>
      <vt:lpstr>PowerPoint Presentation</vt:lpstr>
      <vt:lpstr>PowerPoint Presentation</vt:lpstr>
      <vt:lpstr>3. Phương pháp xác định tiềm năng tiết kiệm năng lượng</vt:lpstr>
      <vt:lpstr>4. Cơ hội tiết kiệm năng lượng</vt:lpstr>
      <vt:lpstr>4. Cơ hội tiết kiệm năng lượng</vt:lpstr>
      <vt:lpstr>4. Cơ hội tiết kiệm năng lượng</vt:lpstr>
      <vt:lpstr>4. Cơ hội tiết kiệm năng lượng</vt:lpstr>
      <vt:lpstr>4. Cơ hội tiết kiệm năng lượng</vt:lpstr>
      <vt:lpstr>4. Cơ hội tiết kiệm năng lượng</vt:lpstr>
      <vt:lpstr>4. Cơ hội tiết kiệm năng lượng</vt:lpstr>
      <vt:lpstr>4. Cơ hội tiết kiệm năng lượng</vt:lpstr>
      <vt:lpstr>QUIZ</vt:lpstr>
      <vt:lpstr>5. Lộ trình triển khai tại nhà máy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hello</dc:creator>
  <cp:lastModifiedBy>Tran Thi Thu Huyen 20222925</cp:lastModifiedBy>
  <cp:revision>22</cp:revision>
  <dcterms:created xsi:type="dcterms:W3CDTF">2024-06-15T02:05:56Z</dcterms:created>
  <dcterms:modified xsi:type="dcterms:W3CDTF">2025-10-06T08:08:26Z</dcterms:modified>
</cp:coreProperties>
</file>